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59" r:id="rId5"/>
    <p:sldId id="256" r:id="rId6"/>
    <p:sldId id="257" r:id="rId7"/>
    <p:sldId id="288" r:id="rId8"/>
    <p:sldId id="260" r:id="rId9"/>
    <p:sldId id="269" r:id="rId10"/>
    <p:sldId id="277" r:id="rId11"/>
    <p:sldId id="270" r:id="rId12"/>
    <p:sldId id="272" r:id="rId13"/>
    <p:sldId id="273" r:id="rId14"/>
    <p:sldId id="265" r:id="rId15"/>
    <p:sldId id="282" r:id="rId16"/>
    <p:sldId id="283" r:id="rId17"/>
    <p:sldId id="287" r:id="rId18"/>
    <p:sldId id="281" r:id="rId19"/>
    <p:sldId id="276" r:id="rId20"/>
    <p:sldId id="274" r:id="rId21"/>
    <p:sldId id="275" r:id="rId22"/>
    <p:sldId id="284" r:id="rId23"/>
    <p:sldId id="264" r:id="rId24"/>
    <p:sldId id="278" r:id="rId25"/>
    <p:sldId id="286" r:id="rId26"/>
    <p:sldId id="285" r:id="rId27"/>
    <p:sldId id="2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D017D-447D-27CD-020C-92F904531419}" v="68" dt="2024-07-08T16:00:30.675"/>
    <p1510:client id="{5BF43F23-CC18-C4A0-7E9E-5A3785DE1163}" v="18" dt="2024-07-08T10:01:04.232"/>
    <p1510:client id="{69E1FF0F-AFCD-7054-2EF3-AB19B3838FD5}" v="1454" dt="2024-07-08T09:56:30.892"/>
    <p1510:client id="{C4373284-99E0-4FF9-965D-4CECCA2AFB9F}" v="72" dt="2024-07-07T09:44:31.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644" autoAdjust="0"/>
  </p:normalViewPr>
  <p:slideViewPr>
    <p:cSldViewPr snapToGrid="0">
      <p:cViewPr varScale="1">
        <p:scale>
          <a:sx n="39" d="100"/>
          <a:sy n="39" d="100"/>
        </p:scale>
        <p:origin x="168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7/19/2024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Good [morning/afternoon/evening] everyone. My name is Đinh Hữu </a:t>
            </a:r>
            <a:r>
              <a:rPr lang="en-US" dirty="0" err="1"/>
              <a:t>Đại</a:t>
            </a:r>
            <a:r>
              <a:rPr lang="en-US" dirty="0"/>
              <a:t>, I'm a student in the Global ICT program and today I will be presenting my thesis on 'Building a search and visualization system for real estate data from multiple sources.'  I will cover the motivation behind this project, the methodology used, and the results achieved. Let's begin with an introduction to the problem."</a:t>
            </a:r>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049729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Geocoding converts addresses into geographic coordinates (latitude and longitude). We use </a:t>
            </a:r>
            <a:r>
              <a:rPr lang="en-US" dirty="0" err="1"/>
              <a:t>Geopy's</a:t>
            </a:r>
            <a:r>
              <a:rPr lang="en-US" dirty="0"/>
              <a:t> </a:t>
            </a:r>
            <a:r>
              <a:rPr lang="en-US" dirty="0" err="1"/>
              <a:t>Nominatim</a:t>
            </a:r>
            <a:r>
              <a:rPr lang="en-US" dirty="0"/>
              <a:t> for standard addresses and the </a:t>
            </a:r>
            <a:r>
              <a:rPr lang="en-US" dirty="0" err="1"/>
              <a:t>OpenCageData</a:t>
            </a:r>
            <a:r>
              <a:rPr lang="en-US" dirty="0"/>
              <a:t> API for more complex addresses. This step is important for visualizing properties on a map. </a:t>
            </a:r>
            <a:r>
              <a:rPr lang="en-US" dirty="0" err="1"/>
              <a:t>Geopy</a:t>
            </a:r>
            <a:r>
              <a:rPr lang="en-US" dirty="0"/>
              <a:t> is efficient for well-structured addresses, while </a:t>
            </a:r>
            <a:r>
              <a:rPr lang="en-US" dirty="0" err="1"/>
              <a:t>OpenCageData</a:t>
            </a:r>
            <a:r>
              <a:rPr lang="en-US" dirty="0"/>
              <a:t> provides more sophisticated geocoding capabilities for addresses that are less standardized or refer to large projects. </a:t>
            </a:r>
            <a:endParaRPr lang="vi-VN" dirty="0">
              <a:latin typeface="Arial" panose="020B0604020202020204" pitchFamily="34" charset="0"/>
              <a:cs typeface="Arial" panose="020B0604020202020204" pitchFamily="34" charset="0"/>
            </a:endParaRPr>
          </a:p>
          <a:p>
            <a:r>
              <a:rPr lang="en-US" dirty="0"/>
              <a:t>Accurate geocoding ensures that properties are correctly placed on the map, enhancing the user's ability to locate and evaluate them.</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4001533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Arial"/>
                <a:cs typeface="Arial"/>
              </a:rPr>
              <a:t>After </a:t>
            </a:r>
            <a:r>
              <a:rPr lang="en-US" dirty="0" err="1">
                <a:latin typeface="Arial"/>
                <a:cs typeface="Arial"/>
              </a:rPr>
              <a:t>Intergating</a:t>
            </a:r>
            <a:r>
              <a:rPr lang="en-US" dirty="0">
                <a:latin typeface="Arial"/>
                <a:cs typeface="Arial"/>
              </a:rPr>
              <a:t> data, all information </a:t>
            </a:r>
            <a:r>
              <a:rPr lang="en-US" dirty="0" err="1">
                <a:latin typeface="Arial"/>
                <a:cs typeface="Arial"/>
              </a:rPr>
              <a:t>wil</a:t>
            </a:r>
            <a:r>
              <a:rPr lang="en-US" dirty="0">
                <a:latin typeface="Arial"/>
                <a:cs typeface="Arial"/>
              </a:rPr>
              <a:t> save in CSV file . To load them into database I use </a:t>
            </a:r>
            <a:r>
              <a:rPr lang="en-US" dirty="0" err="1">
                <a:latin typeface="Arial"/>
                <a:cs typeface="Arial"/>
              </a:rPr>
              <a:t>pymysql</a:t>
            </a:r>
            <a:r>
              <a:rPr lang="en-US" dirty="0">
                <a:latin typeface="Arial"/>
                <a:cs typeface="Arial"/>
              </a:rPr>
              <a:t> library. But before that, I must handle conflict with </a:t>
            </a:r>
            <a:r>
              <a:rPr lang="en-US" dirty="0" err="1">
                <a:latin typeface="Arial"/>
                <a:cs typeface="Arial"/>
              </a:rPr>
              <a:t>extiting</a:t>
            </a:r>
            <a:r>
              <a:rPr lang="en-US" dirty="0">
                <a:latin typeface="Arial"/>
                <a:cs typeface="Arial"/>
              </a:rPr>
              <a:t> data by following steps: ……    . </a:t>
            </a:r>
            <a:r>
              <a:rPr lang="en-US" dirty="0" err="1">
                <a:latin typeface="Arial"/>
                <a:cs typeface="Arial"/>
              </a:rPr>
              <a:t>Finallly</a:t>
            </a:r>
            <a:r>
              <a:rPr lang="en-US" dirty="0">
                <a:latin typeface="Arial"/>
                <a:cs typeface="Arial"/>
              </a:rPr>
              <a:t> I will check missing source data to ensure that not insert data </a:t>
            </a:r>
            <a:r>
              <a:rPr lang="en-US" sz="1200" dirty="0">
                <a:latin typeface="Lato"/>
                <a:ea typeface="Lato"/>
                <a:cs typeface="Lato"/>
              </a:rPr>
              <a:t>without a geocode, type, kind, type, description field.</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298706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 MySQL database consists of four main tables: 'address' for provinces and districts, '</a:t>
            </a:r>
            <a:r>
              <a:rPr lang="en-US" dirty="0" err="1"/>
              <a:t>type_of_BDS</a:t>
            </a:r>
            <a:r>
              <a:rPr lang="en-US" dirty="0"/>
              <a:t>' for property types, 'image' for property images, and 'BDS' for detailed property information. Each table is designed to store specific types of information, ensuring that the data is organized and easily accessible. </a:t>
            </a:r>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411346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After Data Collection and  Integration process, I will present data visualization process. I can say: "Data visualization is a key part of this project. The backend component uses Django to provide APIs that take user requests from the frontend, pull the required data out of the MySQL database, and send it back to the frontend. The visualization tools help users interact with the data meaningfully, providing insights into the real estate market.</a:t>
            </a:r>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1578833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Calibri"/>
                <a:ea typeface="Calibri"/>
                <a:cs typeface="Calibri"/>
              </a:rPr>
              <a:t>In Main page, users con find real estate by six main attributes or filter by type name. For province or district, I call </a:t>
            </a:r>
            <a:r>
              <a:rPr lang="en-US" dirty="0" err="1">
                <a:latin typeface="Calibri"/>
                <a:ea typeface="Calibri"/>
                <a:cs typeface="Calibri"/>
              </a:rPr>
              <a:t>api</a:t>
            </a:r>
            <a:r>
              <a:rPr lang="en-US" dirty="0">
                <a:latin typeface="Calibri"/>
                <a:ea typeface="Calibri"/>
                <a:cs typeface="Calibri"/>
              </a:rPr>
              <a:t> to get all data of two field in database. </a:t>
            </a:r>
            <a:r>
              <a:rPr lang="en-US" dirty="0"/>
              <a:t>With the price and area fields, users can choose value domains, but to facilitate data retrieval, these options need to be assigned to </a:t>
            </a:r>
            <a:r>
              <a:rPr lang="en-US" dirty="0" err="1"/>
              <a:t>minprice</a:t>
            </a:r>
            <a:r>
              <a:rPr lang="en-US" dirty="0"/>
              <a:t>, </a:t>
            </a:r>
            <a:r>
              <a:rPr lang="en-US" dirty="0" err="1"/>
              <a:t>maxprice</a:t>
            </a:r>
            <a:r>
              <a:rPr lang="en-US" dirty="0"/>
              <a:t> or </a:t>
            </a:r>
            <a:r>
              <a:rPr lang="en-US" dirty="0" err="1"/>
              <a:t>minarea</a:t>
            </a:r>
            <a:r>
              <a:rPr lang="en-US" dirty="0"/>
              <a:t>, </a:t>
            </a:r>
            <a:r>
              <a:rPr lang="en-US" dirty="0" err="1"/>
              <a:t>maxarea</a:t>
            </a:r>
            <a:r>
              <a:rPr lang="en-US" dirty="0"/>
              <a:t>.</a:t>
            </a:r>
            <a:endParaRPr lang="en-US" dirty="0">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826718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Calibri"/>
                <a:ea typeface="Calibri"/>
                <a:cs typeface="Calibri"/>
              </a:rPr>
              <a:t>After enter search button, </a:t>
            </a:r>
            <a:r>
              <a:rPr lang="en-US" dirty="0"/>
              <a:t>it is passed to the /list-estate page. Here, the data is retrieved again and a geocode variable is built to serve as an input parameter for the map.</a:t>
            </a:r>
            <a:endParaRPr lang="en-US" dirty="0">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2837285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Geospatial data, including geocoded addresses, is used as input for the interactive map features. Before calling the Map component, we prepare the 'geocode' parameter, which includes coordinates, price, area, image, and title for each property. This ensures accurate representation of data points on the map. The map provides a visual overview of property locations and their distribution, allowing users to see where properties are located relative to each other and to important landmarks.</a:t>
            </a:r>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2757985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This slide demonstrates the map visualization. Each property is represented by a marker on the map, and users can interact with these markers to view more details about each property. Clicking on a marker opens an information window with based property information, including images and price, area. If you want more detail can choose link in image. </a:t>
            </a:r>
            <a:endParaRPr lang="vi-VN"/>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2333831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In addition to the standard map, we also provide a heatmap visualization. This feature highlights areas with high concentrations of properties. The heatmap uses color coding to show areas of high and low property density, helping users to identify hotspots and trends. This visualization tool is particularly useful for investors and developers."</a:t>
            </a:r>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2948452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In detail page, I provide two bar chart for user. They are chart for average price, the number of real estates of each district in same type and province “. With two chart, customer can have more analysis before decision.</a:t>
            </a:r>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98004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To start, let's consider the current real estate market. It's highly competitive and dynamic, with rising demand, especially in urban areas. However, this demand has driven prices up, often  beyond their true value. Many platforms list real estate, but the information is not centralized. This makes it challenging and time-consuming for users to find suitable properties. My thesis aims to address this by developing a system that integrates data from multiple sources, featuring search capabilities and visualization tools for the property search process. </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1450409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1" dirty="0"/>
              <a:t>Conclusion:</a:t>
            </a:r>
            <a:endParaRPr lang="vi-VN" dirty="0"/>
          </a:p>
          <a:p>
            <a:r>
              <a:rPr lang="en-US" dirty="0"/>
              <a:t>"We've developed a robust system for real estate data management and visualization. By integrating data from diverse sources and addressing integration challenges, we achieved effective data standardization. This system ensures accurate, standardized, and easily accessible real estate information."</a:t>
            </a:r>
          </a:p>
          <a:p>
            <a:r>
              <a:rPr lang="en-US" b="1" dirty="0"/>
              <a:t>Future Work:</a:t>
            </a:r>
            <a:endParaRPr lang="en-US" dirty="0"/>
          </a:p>
          <a:p>
            <a:r>
              <a:rPr lang="en-US" dirty="0"/>
              <a:t>"We plan to optimize data collection and cleaning processes, enhance interactive visualizations and advanced mapping features, and expand support for new data sources. These improvements will further enrich the system and provide users with deeper insights and a better experience."</a:t>
            </a:r>
          </a:p>
          <a:p>
            <a:endParaRPr lang="en-US" dirty="0">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318921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This slide outlines the overall design of the system. The core components include a web crawler built using </a:t>
            </a:r>
            <a:r>
              <a:rPr lang="en-US" dirty="0" err="1"/>
              <a:t>BeautifulSoup</a:t>
            </a:r>
            <a:r>
              <a:rPr lang="en-US" dirty="0"/>
              <a:t> and Selenium. The collected raw data is stored in a component known as 'Raw Data.' This data is separated into two categories: txt files and JSON files. Txt files contain links to individual real estate listings without detailed information, serving as pointers for further data extraction. Conversely, JSON files store each real estate property's specific attributes. Data integration handled by Pandas and </a:t>
            </a:r>
            <a:r>
              <a:rPr lang="en-US" dirty="0" err="1"/>
              <a:t>Geopy</a:t>
            </a:r>
            <a:r>
              <a:rPr lang="en-US" dirty="0"/>
              <a:t>, and a MySQL database for data storage. The web server runs on Django, while ReactJS is used for the frontend. Together, these technologies create a system for collecting, processing, and presenting real estate data. </a:t>
            </a:r>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20349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After surveying various data sources for reliability and implementation feasibility, I decided to collect data from five main websites: muaban.net, nhadat24h.net, alonhadat.com, batdongsan.com.vn, and meeyland.com. These sources provide a diverse dataset for my system. </a:t>
            </a:r>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534952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Based on my survey, I have identified differing technical implementations HTML structure. Specifically, websites like muaban.net, nhadat24h, </a:t>
            </a:r>
            <a:r>
              <a:rPr lang="en-US" dirty="0" err="1"/>
              <a:t>alonhadat</a:t>
            </a:r>
            <a:r>
              <a:rPr lang="en-US" dirty="0"/>
              <a:t>, and meedyland.com use straightforward HTML and employ pagination techniques. For these sites, I will utilize </a:t>
            </a:r>
            <a:r>
              <a:rPr lang="en-US" dirty="0" err="1"/>
              <a:t>BeautifulSoup</a:t>
            </a:r>
            <a:r>
              <a:rPr lang="en-US" dirty="0"/>
              <a:t> to scrape data efficiently. In contrast, batdongsan.com utilizes JavaScript extensively. Besides, there are also mechanisms to limit access to data collected automatically. Therefore, I have opted to employ Selenium for scraping batdongsan.com. </a:t>
            </a:r>
          </a:p>
          <a:p>
            <a:endParaRPr lang="en-US" dirty="0"/>
          </a:p>
          <a:p>
            <a:r>
              <a:rPr lang="en-US" dirty="0"/>
              <a:t> In this process to collect links from real estate websites, the method involves iterating through pagination of each website. I use a for loop to replace these pagination values to traverse through the subsequent pages. Each found link is checked and appended with the base URL of the website to form a complete link. </a:t>
            </a:r>
          </a:p>
          <a:p>
            <a:endParaRPr lang="en-US" dirty="0"/>
          </a:p>
          <a:p>
            <a:r>
              <a:rPr lang="en-US" dirty="0"/>
              <a:t>Next I will Access single real estate page by </a:t>
            </a:r>
            <a:r>
              <a:rPr lang="en-US" dirty="0" err="1"/>
              <a:t>url</a:t>
            </a:r>
            <a:r>
              <a:rPr lang="en-US" dirty="0"/>
              <a:t> , extract detail data and write to file </a:t>
            </a:r>
            <a:r>
              <a:rPr lang="en-US" dirty="0" err="1"/>
              <a:t>json</a:t>
            </a:r>
            <a:endParaRPr lang="en-US" dirty="0">
              <a:cs typeface="Calibri" panose="020F0502020204030204"/>
            </a:endParaRPr>
          </a:p>
          <a:p>
            <a:endParaRPr lang="en-US" dirty="0">
              <a:latin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3959422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After collecting data, I see that there are some conflict between five sources so I must perform the data integration process. In this, we use Pandas for data cleaning and Normalization, </a:t>
            </a:r>
            <a:r>
              <a:rPr lang="en-US" dirty="0" err="1"/>
              <a:t>Geopy</a:t>
            </a:r>
            <a:r>
              <a:rPr lang="en-US" dirty="0"/>
              <a:t> for obtaining address coordinates, and </a:t>
            </a:r>
            <a:r>
              <a:rPr lang="en-US" dirty="0" err="1"/>
              <a:t>PyMySQL</a:t>
            </a:r>
            <a:r>
              <a:rPr lang="en-US" dirty="0"/>
              <a:t> to load the data into a MySQL database. Data cleaning involves removing duplicates, handling missing values, and </a:t>
            </a:r>
            <a:r>
              <a:rPr lang="en-US" dirty="0" err="1"/>
              <a:t>standarlizing</a:t>
            </a:r>
            <a:r>
              <a:rPr lang="en-US" dirty="0"/>
              <a:t> formats. </a:t>
            </a:r>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162007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 data integration process begins with extracting data from JSON files and loading it into Pandas </a:t>
            </a:r>
            <a:r>
              <a:rPr lang="en-US" dirty="0" err="1"/>
              <a:t>DataFrames</a:t>
            </a:r>
            <a:r>
              <a:rPr lang="en-US" dirty="0"/>
              <a:t>. The data is then normalized, which includes standardizing addresses, prices, areas, and other attributes. Finally, the cleaned data is inserted into the MySQL database from CSV files. This structured approach ensures that all data points are accurate and easily accessible for further visualization."</a:t>
            </a:r>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406760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Next slide is Address Normalization, I must </a:t>
            </a:r>
            <a:r>
              <a:rPr lang="en-US" dirty="0" err="1"/>
              <a:t>Seperate</a:t>
            </a:r>
            <a:r>
              <a:rPr lang="en-US" dirty="0"/>
              <a:t> district and province: This involves parsing the address string to create two new fields. By separating these elements, users can search for real estate listings by province or city, making the search process more efficient and user-friendly.</a:t>
            </a:r>
            <a:endParaRPr lang="vi-VN" dirty="0">
              <a:latin typeface="Arial" panose="020B0604020202020204" pitchFamily="34" charset="0"/>
              <a:cs typeface="Arial" panose="020B0604020202020204" pitchFamily="34" charset="0"/>
            </a:endParaRPr>
          </a:p>
          <a:p>
            <a:endParaRPr lang="en-US" dirty="0"/>
          </a:p>
          <a:p>
            <a:r>
              <a:rPr lang="en-US" dirty="0"/>
              <a:t>Beside I also need to delete administrative unit: To maintain consistency in geographic data, it is crucial to standard the district and </a:t>
            </a:r>
            <a:r>
              <a:rPr lang="en-US" dirty="0" err="1"/>
              <a:t>city_province</a:t>
            </a:r>
            <a:r>
              <a:rPr lang="en-US" dirty="0"/>
              <a:t> fields. This involves removing any unsuitable information and ensuring that only the standardized names are retained. Due to inconsistent data sources, the same district or city might be referred to by various names (e.g., "Hai Ba Trung District," "Hai Ba Trung,").</a:t>
            </a:r>
            <a:endParaRPr lang="vi-VN" dirty="0">
              <a:latin typeface="Arial"/>
              <a:cs typeface="Arial"/>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4131664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In standardizing property prices for both sale and rental properties This involved identifying key terms like "</a:t>
            </a:r>
            <a:r>
              <a:rPr lang="en-US" dirty="0" err="1"/>
              <a:t>triệu</a:t>
            </a:r>
            <a:r>
              <a:rPr lang="en-US" dirty="0"/>
              <a:t>" (million), "</a:t>
            </a:r>
            <a:r>
              <a:rPr lang="en-US" dirty="0" err="1"/>
              <a:t>tỷ</a:t>
            </a:r>
            <a:r>
              <a:rPr lang="en-US" dirty="0"/>
              <a:t>" (billion), and "</a:t>
            </a:r>
            <a:r>
              <a:rPr lang="en-US" dirty="0" err="1"/>
              <a:t>triệu</a:t>
            </a:r>
            <a:r>
              <a:rPr lang="en-US" dirty="0"/>
              <a:t>/</a:t>
            </a:r>
            <a:r>
              <a:rPr lang="en-US" dirty="0" err="1"/>
              <a:t>tháng</a:t>
            </a:r>
            <a:r>
              <a:rPr lang="en-US" dirty="0"/>
              <a:t>" (million per month) that were used inconsistently across different listings. Using string manipulation techniques, I removed these terms from the price fields. Special cases, such as listings with "</a:t>
            </a:r>
            <a:r>
              <a:rPr lang="en-US" dirty="0" err="1"/>
              <a:t>thỏa</a:t>
            </a:r>
            <a:r>
              <a:rPr lang="en-US" dirty="0"/>
              <a:t> </a:t>
            </a:r>
            <a:r>
              <a:rPr lang="en-US" dirty="0" err="1"/>
              <a:t>thuận</a:t>
            </a:r>
            <a:r>
              <a:rPr lang="en-US" dirty="0"/>
              <a:t>", were handled by setting the price field to a default value of 0. After that, I converted  values into numerical formats: included replacing commas with periods to standardize decimal points. </a:t>
            </a:r>
            <a:endParaRPr lang="vi-VN" dirty="0">
              <a:latin typeface="Arial" panose="020B0604020202020204" pitchFamily="34" charset="0"/>
              <a:cs typeface="Arial" panose="020B0604020202020204" pitchFamily="34" charset="0"/>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2970902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7/19/2024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7/19/2024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7/19/2024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7/19/2024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7/19/2024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7/19/2024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7/19/2024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7/19/2024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Data integration process</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12270" y="844420"/>
            <a:ext cx="11500151" cy="5614858"/>
          </a:xfrm>
        </p:spPr>
        <p:txBody>
          <a:bodyPr lIns="91440" tIns="45720" rIns="91440" bIns="45720" anchor="t"/>
          <a:lstStyle/>
          <a:p>
            <a:r>
              <a:rPr lang="en-US" b="1" dirty="0"/>
              <a:t>Extract data</a:t>
            </a:r>
          </a:p>
          <a:p>
            <a:pPr lvl="1"/>
            <a:r>
              <a:rPr lang="en-US" dirty="0"/>
              <a:t>Read data from JSON file</a:t>
            </a:r>
          </a:p>
          <a:p>
            <a:pPr lvl="1"/>
            <a:r>
              <a:rPr lang="en-US" dirty="0">
                <a:latin typeface="Lato"/>
                <a:ea typeface="Lato"/>
                <a:cs typeface="Lato"/>
              </a:rPr>
              <a:t>Load it into Pandas </a:t>
            </a:r>
            <a:r>
              <a:rPr lang="en-US" dirty="0" err="1">
                <a:latin typeface="Lato"/>
                <a:ea typeface="Lato"/>
                <a:cs typeface="Lato"/>
              </a:rPr>
              <a:t>Dataframe</a:t>
            </a:r>
            <a:endParaRPr lang="en-US" dirty="0">
              <a:latin typeface="Lato"/>
              <a:ea typeface="Lato"/>
              <a:cs typeface="Lato"/>
            </a:endParaRPr>
          </a:p>
          <a:p>
            <a:r>
              <a:rPr lang="en-US" b="1" dirty="0">
                <a:latin typeface="Lato"/>
                <a:ea typeface="Lato"/>
                <a:cs typeface="Lato"/>
              </a:rPr>
              <a:t>Integrate data</a:t>
            </a:r>
          </a:p>
          <a:p>
            <a:pPr lvl="1"/>
            <a:r>
              <a:rPr lang="en-US" dirty="0"/>
              <a:t>Normalization data</a:t>
            </a:r>
          </a:p>
          <a:p>
            <a:pPr lvl="2"/>
            <a:r>
              <a:rPr lang="en-US" dirty="0">
                <a:latin typeface="Lato"/>
                <a:ea typeface="Lato"/>
                <a:cs typeface="Lato"/>
              </a:rPr>
              <a:t>Address</a:t>
            </a:r>
          </a:p>
          <a:p>
            <a:pPr lvl="2"/>
            <a:r>
              <a:rPr lang="en-US" dirty="0">
                <a:latin typeface="Lato"/>
                <a:ea typeface="Lato"/>
                <a:cs typeface="Lato"/>
              </a:rPr>
              <a:t>Price, area</a:t>
            </a:r>
          </a:p>
          <a:p>
            <a:pPr lvl="2"/>
            <a:r>
              <a:rPr lang="en-US" dirty="0">
                <a:latin typeface="Lato"/>
                <a:ea typeface="Lato"/>
                <a:cs typeface="Lato"/>
              </a:rPr>
              <a:t>Bedroom, bathroom, floor</a:t>
            </a:r>
          </a:p>
          <a:p>
            <a:pPr lvl="2"/>
            <a:r>
              <a:rPr lang="en-US" dirty="0">
                <a:latin typeface="Lato"/>
                <a:ea typeface="Lato"/>
                <a:cs typeface="Lato"/>
              </a:rPr>
              <a:t>Property type</a:t>
            </a:r>
          </a:p>
          <a:p>
            <a:pPr lvl="1"/>
            <a:r>
              <a:rPr lang="en-US" dirty="0">
                <a:latin typeface="Lato"/>
                <a:ea typeface="Lato"/>
                <a:cs typeface="Lato"/>
              </a:rPr>
              <a:t>Geocode address</a:t>
            </a:r>
            <a:endParaRPr lang="en-US" dirty="0"/>
          </a:p>
          <a:p>
            <a:r>
              <a:rPr lang="en-US" b="1" dirty="0"/>
              <a:t>Load data </a:t>
            </a:r>
          </a:p>
          <a:p>
            <a:pPr lvl="1"/>
            <a:r>
              <a:rPr lang="en-US" dirty="0">
                <a:latin typeface="Lato"/>
                <a:ea typeface="Lato"/>
                <a:cs typeface="Lato"/>
              </a:rPr>
              <a:t>Insert data into from file csv to </a:t>
            </a:r>
            <a:r>
              <a:rPr lang="en-US" dirty="0" err="1">
                <a:latin typeface="Lato"/>
                <a:ea typeface="Lato"/>
                <a:cs typeface="Lato"/>
              </a:rPr>
              <a:t>mysql</a:t>
            </a:r>
            <a:r>
              <a:rPr lang="en-US" dirty="0">
                <a:latin typeface="Lato"/>
                <a:ea typeface="Lato"/>
                <a:cs typeface="Lato"/>
              </a:rPr>
              <a:t> database</a:t>
            </a:r>
            <a:endParaRPr lang="en-US" dirty="0"/>
          </a:p>
          <a:p>
            <a:pPr lvl="1"/>
            <a:endParaRPr lang="en-US" dirty="0"/>
          </a:p>
          <a:p>
            <a:pPr lvl="2"/>
            <a:endParaRPr lang="en-US" dirty="0"/>
          </a:p>
          <a:p>
            <a:pPr lvl="2"/>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10</a:t>
            </a:fld>
            <a:endParaRPr lang="en-US"/>
          </a:p>
        </p:txBody>
      </p:sp>
    </p:spTree>
    <p:extLst>
      <p:ext uri="{BB962C8B-B14F-4D97-AF65-F5344CB8AC3E}">
        <p14:creationId xmlns:p14="http://schemas.microsoft.com/office/powerpoint/2010/main" val="749108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a:latin typeface="Lato"/>
                <a:ea typeface="Lato"/>
                <a:cs typeface="Lato"/>
              </a:rPr>
              <a:t>Data Normalization: Address</a:t>
            </a:r>
            <a:endParaRPr lang="en-US"/>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329952" y="1116486"/>
            <a:ext cx="3689185" cy="3651504"/>
          </a:xfrm>
        </p:spPr>
        <p:txBody>
          <a:bodyPr lIns="91440" tIns="45720" rIns="91440" bIns="45720" anchor="t"/>
          <a:lstStyle/>
          <a:p>
            <a:endParaRPr lang="en-US" b="1">
              <a:latin typeface="Lato"/>
              <a:ea typeface="Lato"/>
              <a:cs typeface="Lato"/>
            </a:endParaRPr>
          </a:p>
          <a:p>
            <a:r>
              <a:rPr lang="en-US" b="1">
                <a:latin typeface="Lato"/>
                <a:ea typeface="Lato"/>
                <a:cs typeface="Lato"/>
              </a:rPr>
              <a:t>Create province and district</a:t>
            </a:r>
          </a:p>
          <a:p>
            <a:endParaRPr lang="en-US" b="1">
              <a:latin typeface="Lato"/>
              <a:ea typeface="Lato"/>
              <a:cs typeface="Lato"/>
            </a:endParaRPr>
          </a:p>
          <a:p>
            <a:r>
              <a:rPr lang="en-US" b="1">
                <a:latin typeface="Lato"/>
                <a:ea typeface="Lato"/>
                <a:cs typeface="Lato"/>
              </a:rPr>
              <a:t>Delete unit</a:t>
            </a:r>
          </a:p>
          <a:p>
            <a:pPr lvl="1"/>
            <a:endParaRPr lang="en-US"/>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6" name="Picture 5" descr="Ảnh có chứa văn bản, biểu đồ, ảnh chụp màn hình, Phông chữ&#10;&#10;Mô tả được tự động tạo">
            <a:extLst>
              <a:ext uri="{FF2B5EF4-FFF2-40B4-BE49-F238E27FC236}">
                <a16:creationId xmlns:a16="http://schemas.microsoft.com/office/drawing/2014/main" id="{33BBCBDC-BBBD-298C-1360-8FF3305E396D}"/>
              </a:ext>
            </a:extLst>
          </p:cNvPr>
          <p:cNvPicPr>
            <a:picLocks noChangeAspect="1"/>
          </p:cNvPicPr>
          <p:nvPr/>
        </p:nvPicPr>
        <p:blipFill>
          <a:blip r:embed="rId3"/>
          <a:stretch>
            <a:fillRect/>
          </a:stretch>
        </p:blipFill>
        <p:spPr>
          <a:xfrm>
            <a:off x="4030081" y="1720532"/>
            <a:ext cx="7192621" cy="3283815"/>
          </a:xfrm>
          <a:prstGeom prst="rect">
            <a:avLst/>
          </a:prstGeom>
        </p:spPr>
      </p:pic>
    </p:spTree>
    <p:extLst>
      <p:ext uri="{BB962C8B-B14F-4D97-AF65-F5344CB8AC3E}">
        <p14:creationId xmlns:p14="http://schemas.microsoft.com/office/powerpoint/2010/main" val="3092516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a:latin typeface="Lato"/>
                <a:ea typeface="Lato"/>
                <a:cs typeface="Lato"/>
              </a:rPr>
              <a:t>Data Normalization: Price</a:t>
            </a:r>
            <a:endParaRPr lang="en-US"/>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329952" y="1116486"/>
            <a:ext cx="3689185" cy="3651504"/>
          </a:xfrm>
        </p:spPr>
        <p:txBody>
          <a:bodyPr lIns="91440" tIns="45720" rIns="91440" bIns="45720" anchor="t"/>
          <a:lstStyle/>
          <a:p>
            <a:endParaRPr lang="en-US" b="1"/>
          </a:p>
          <a:p>
            <a:endParaRPr lang="en-US" b="1">
              <a:latin typeface="Lato"/>
              <a:ea typeface="Lato"/>
              <a:cs typeface="Lato"/>
            </a:endParaRPr>
          </a:p>
          <a:p>
            <a:r>
              <a:rPr lang="en-US" b="1">
                <a:latin typeface="Lato"/>
                <a:ea typeface="Lato"/>
                <a:cs typeface="Lato"/>
              </a:rPr>
              <a:t>Delete unit</a:t>
            </a:r>
            <a:endParaRPr lang="en-US" b="1"/>
          </a:p>
          <a:p>
            <a:endParaRPr lang="en-US" b="1"/>
          </a:p>
          <a:p>
            <a:r>
              <a:rPr lang="en-US" b="1">
                <a:latin typeface="Lato"/>
                <a:ea typeface="Lato"/>
                <a:cs typeface="Lato"/>
              </a:rPr>
              <a:t>Value conversion</a:t>
            </a:r>
          </a:p>
          <a:p>
            <a:pPr lvl="1"/>
            <a:endParaRPr lang="en-US"/>
          </a:p>
          <a:p>
            <a:pPr lvl="1"/>
            <a:endParaRPr lang="en-US"/>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6" name="Picture 5" descr="Ảnh có chứa văn bản, biểu đồ, hàng, Kế hoạch&#10;&#10;Mô tả được tự động tạo">
            <a:extLst>
              <a:ext uri="{FF2B5EF4-FFF2-40B4-BE49-F238E27FC236}">
                <a16:creationId xmlns:a16="http://schemas.microsoft.com/office/drawing/2014/main" id="{33BBCBDC-BBBD-298C-1360-8FF3305E396D}"/>
              </a:ext>
            </a:extLst>
          </p:cNvPr>
          <p:cNvPicPr>
            <a:picLocks noChangeAspect="1"/>
          </p:cNvPicPr>
          <p:nvPr/>
        </p:nvPicPr>
        <p:blipFill>
          <a:blip r:embed="rId3"/>
          <a:stretch>
            <a:fillRect/>
          </a:stretch>
        </p:blipFill>
        <p:spPr>
          <a:xfrm>
            <a:off x="5334665" y="930395"/>
            <a:ext cx="5043528" cy="5338541"/>
          </a:xfrm>
          <a:prstGeom prst="rect">
            <a:avLst/>
          </a:prstGeom>
        </p:spPr>
      </p:pic>
    </p:spTree>
    <p:extLst>
      <p:ext uri="{BB962C8B-B14F-4D97-AF65-F5344CB8AC3E}">
        <p14:creationId xmlns:p14="http://schemas.microsoft.com/office/powerpoint/2010/main" val="446445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a:latin typeface="Lato"/>
                <a:ea typeface="Lato"/>
                <a:cs typeface="Lato"/>
              </a:rPr>
              <a:t>Geocoding Address</a:t>
            </a:r>
            <a:endParaRPr lang="en-US"/>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344329" y="1245882"/>
            <a:ext cx="11496091" cy="4643541"/>
          </a:xfrm>
        </p:spPr>
        <p:txBody>
          <a:bodyPr lIns="91440" tIns="45720" rIns="91440" bIns="45720" anchor="t"/>
          <a:lstStyle/>
          <a:p>
            <a:endParaRPr lang="en-US" sz="2400" dirty="0">
              <a:latin typeface="Lato"/>
              <a:ea typeface="Lato"/>
              <a:cs typeface="Lato"/>
            </a:endParaRPr>
          </a:p>
          <a:p>
            <a:r>
              <a:rPr lang="en-US" sz="2400" dirty="0">
                <a:latin typeface="Lato"/>
                <a:ea typeface="Lato"/>
                <a:cs typeface="Lato"/>
              </a:rPr>
              <a:t>Converts into geographic coordinates (latitude &amp; longitude).</a:t>
            </a:r>
          </a:p>
          <a:p>
            <a:r>
              <a:rPr lang="en-US" b="1" dirty="0">
                <a:latin typeface="Lato"/>
                <a:ea typeface="Lato"/>
                <a:cs typeface="Lato"/>
              </a:rPr>
              <a:t>Geocoding with </a:t>
            </a:r>
            <a:r>
              <a:rPr lang="en-US" b="1" dirty="0" err="1">
                <a:latin typeface="Lato"/>
                <a:ea typeface="Lato"/>
                <a:cs typeface="Lato"/>
              </a:rPr>
              <a:t>Geopy</a:t>
            </a:r>
            <a:r>
              <a:rPr lang="en-US" b="1" dirty="0">
                <a:latin typeface="Lato"/>
                <a:ea typeface="Lato"/>
                <a:cs typeface="Lato"/>
              </a:rPr>
              <a:t>:</a:t>
            </a:r>
            <a:endParaRPr lang="en-US" dirty="0"/>
          </a:p>
          <a:p>
            <a:pPr lvl="1"/>
            <a:r>
              <a:rPr lang="en-US" dirty="0">
                <a:latin typeface="Lato"/>
                <a:ea typeface="Lato"/>
                <a:cs typeface="Lato"/>
              </a:rPr>
              <a:t>Suitable for standard, well-structured addresses.</a:t>
            </a:r>
            <a:endParaRPr lang="en-US" dirty="0"/>
          </a:p>
          <a:p>
            <a:pPr lvl="1"/>
            <a:r>
              <a:rPr lang="en-US" dirty="0">
                <a:latin typeface="Lato"/>
                <a:ea typeface="Lato"/>
                <a:cs typeface="Lato"/>
              </a:rPr>
              <a:t>Use </a:t>
            </a:r>
            <a:r>
              <a:rPr lang="en-US" dirty="0" err="1">
                <a:latin typeface="Lato"/>
                <a:ea typeface="Lato"/>
                <a:cs typeface="Lato"/>
              </a:rPr>
              <a:t>Geopy’s</a:t>
            </a:r>
            <a:r>
              <a:rPr lang="en-US" dirty="0">
                <a:latin typeface="Lato"/>
                <a:ea typeface="Lato"/>
                <a:cs typeface="Lato"/>
              </a:rPr>
              <a:t> </a:t>
            </a:r>
            <a:r>
              <a:rPr lang="en-US" dirty="0" err="1">
                <a:latin typeface="Lato"/>
                <a:ea typeface="Lato"/>
                <a:cs typeface="Lato"/>
              </a:rPr>
              <a:t>Nominatim</a:t>
            </a:r>
            <a:endParaRPr lang="en-US" dirty="0">
              <a:latin typeface="Lato"/>
              <a:ea typeface="Lato"/>
              <a:cs typeface="Lato"/>
            </a:endParaRPr>
          </a:p>
          <a:p>
            <a:pPr marL="457200" lvl="1" indent="0">
              <a:buNone/>
            </a:pPr>
            <a:endParaRPr lang="en-US" dirty="0"/>
          </a:p>
          <a:p>
            <a:r>
              <a:rPr lang="en-US" b="1" dirty="0">
                <a:latin typeface="Lato"/>
                <a:ea typeface="Lato"/>
                <a:cs typeface="Lato"/>
              </a:rPr>
              <a:t>Geocoding with </a:t>
            </a:r>
            <a:r>
              <a:rPr lang="en-US" b="1" dirty="0" err="1">
                <a:latin typeface="Lato"/>
                <a:ea typeface="Lato"/>
                <a:cs typeface="Lato"/>
              </a:rPr>
              <a:t>OpenCageData</a:t>
            </a:r>
            <a:r>
              <a:rPr lang="en-US" b="1" dirty="0">
                <a:latin typeface="Lato"/>
                <a:ea typeface="Lato"/>
                <a:cs typeface="Lato"/>
              </a:rPr>
              <a:t> API</a:t>
            </a:r>
            <a:endParaRPr lang="en-US" b="1" dirty="0"/>
          </a:p>
          <a:p>
            <a:pPr lvl="1"/>
            <a:r>
              <a:rPr lang="en-US" dirty="0">
                <a:latin typeface="Lato"/>
                <a:ea typeface="Lato"/>
                <a:cs typeface="Lato"/>
              </a:rPr>
              <a:t>Handling Complex Addresses</a:t>
            </a:r>
          </a:p>
          <a:p>
            <a:pPr lvl="1"/>
            <a:r>
              <a:rPr lang="en-US" dirty="0">
                <a:latin typeface="Lato"/>
                <a:ea typeface="Lato"/>
                <a:cs typeface="Lato"/>
              </a:rPr>
              <a:t>Integrate </a:t>
            </a:r>
            <a:r>
              <a:rPr lang="en-US" dirty="0" err="1">
                <a:latin typeface="Lato"/>
                <a:ea typeface="Lato"/>
                <a:cs typeface="Lato"/>
              </a:rPr>
              <a:t>OpenCageData</a:t>
            </a:r>
            <a:r>
              <a:rPr lang="en-US" dirty="0">
                <a:latin typeface="Lato"/>
                <a:ea typeface="Lato"/>
                <a:cs typeface="Lato"/>
              </a:rPr>
              <a:t> API.</a:t>
            </a:r>
            <a:endParaRPr lang="en-US" dirty="0"/>
          </a:p>
          <a:p>
            <a:pPr lvl="1"/>
            <a:r>
              <a:rPr lang="en-US" dirty="0">
                <a:latin typeface="Lato"/>
                <a:ea typeface="Lato"/>
                <a:cs typeface="Lato"/>
              </a:rPr>
              <a:t>Send requests and get coordinates with metadata.</a:t>
            </a:r>
            <a:endParaRPr lang="en-US" dirty="0"/>
          </a:p>
          <a:p>
            <a:endParaRPr lang="en-US" b="1" dirty="0">
              <a:latin typeface="Lato"/>
              <a:ea typeface="Lato"/>
              <a:cs typeface="Lato"/>
            </a:endParaRPr>
          </a:p>
          <a:p>
            <a:pPr lvl="1"/>
            <a:endParaRPr lang="en-US" dirty="0"/>
          </a:p>
          <a:p>
            <a:pPr lvl="1"/>
            <a:endParaRPr lang="en-US" dirty="0"/>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13</a:t>
            </a:fld>
            <a:endParaRPr lang="en-US"/>
          </a:p>
        </p:txBody>
      </p:sp>
    </p:spTree>
    <p:extLst>
      <p:ext uri="{BB962C8B-B14F-4D97-AF65-F5344CB8AC3E}">
        <p14:creationId xmlns:p14="http://schemas.microsoft.com/office/powerpoint/2010/main" val="50774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dirty="0">
                <a:latin typeface="Lato"/>
                <a:ea typeface="Lato"/>
                <a:cs typeface="Lato"/>
              </a:rPr>
              <a:t>3.4 Transfer data to database</a:t>
            </a:r>
            <a:endParaRPr lang="en-US" dirty="0"/>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403620" y="864704"/>
            <a:ext cx="11496091" cy="4893365"/>
          </a:xfrm>
        </p:spPr>
        <p:txBody>
          <a:bodyPr lIns="91440" tIns="45720" rIns="91440" bIns="45720" anchor="t"/>
          <a:lstStyle/>
          <a:p>
            <a:endParaRPr lang="en-US" b="1" dirty="0">
              <a:latin typeface="Lato"/>
              <a:ea typeface="Lato"/>
              <a:cs typeface="Lato"/>
            </a:endParaRPr>
          </a:p>
          <a:p>
            <a:r>
              <a:rPr lang="en-US" b="1" dirty="0">
                <a:latin typeface="Lato"/>
                <a:ea typeface="Lato"/>
                <a:cs typeface="Lato"/>
              </a:rPr>
              <a:t>Use </a:t>
            </a:r>
            <a:r>
              <a:rPr lang="en-US" b="1" dirty="0" err="1">
                <a:latin typeface="Lato"/>
                <a:ea typeface="Lato"/>
                <a:cs typeface="Lato"/>
              </a:rPr>
              <a:t>pymysql</a:t>
            </a:r>
            <a:endParaRPr lang="en-US" b="1" dirty="0">
              <a:latin typeface="Lato"/>
              <a:ea typeface="Lato"/>
              <a:cs typeface="Lato"/>
            </a:endParaRPr>
          </a:p>
          <a:p>
            <a:endParaRPr lang="en-US" b="1" dirty="0"/>
          </a:p>
          <a:p>
            <a:r>
              <a:rPr lang="en-US" b="1" dirty="0">
                <a:latin typeface="Lato"/>
                <a:ea typeface="Lato"/>
                <a:cs typeface="Lato"/>
              </a:rPr>
              <a:t>Handle conflict with exiting data</a:t>
            </a:r>
          </a:p>
          <a:p>
            <a:pPr lvl="1"/>
            <a:r>
              <a:rPr lang="en-US" sz="2800" dirty="0">
                <a:latin typeface="Lato"/>
                <a:ea typeface="Lato"/>
                <a:cs typeface="Lato"/>
              </a:rPr>
              <a:t>Get all data stored in </a:t>
            </a:r>
            <a:r>
              <a:rPr lang="en-US" sz="2800" dirty="0" err="1">
                <a:latin typeface="Lato"/>
                <a:ea typeface="Lato"/>
                <a:cs typeface="Lato"/>
              </a:rPr>
              <a:t>Mysql</a:t>
            </a:r>
            <a:endParaRPr lang="en-US" sz="2800" dirty="0">
              <a:latin typeface="Lato"/>
              <a:ea typeface="Lato"/>
              <a:cs typeface="Lato"/>
            </a:endParaRPr>
          </a:p>
          <a:p>
            <a:pPr lvl="1"/>
            <a:r>
              <a:rPr lang="en-US" sz="2800" dirty="0">
                <a:latin typeface="Lato"/>
                <a:ea typeface="Lato"/>
                <a:cs typeface="Lato"/>
              </a:rPr>
              <a:t>Check similar in area, address, type, kind, wide, number of bedroom, floor,… by </a:t>
            </a:r>
            <a:r>
              <a:rPr lang="en-US" sz="2800" dirty="0" err="1">
                <a:latin typeface="Lato"/>
                <a:ea typeface="Lato"/>
                <a:cs typeface="Lato"/>
              </a:rPr>
              <a:t>pymysql</a:t>
            </a:r>
            <a:endParaRPr lang="en-US" sz="2800" dirty="0">
              <a:latin typeface="Lato"/>
              <a:ea typeface="Lato"/>
              <a:cs typeface="Lato"/>
            </a:endParaRPr>
          </a:p>
          <a:p>
            <a:pPr lvl="1"/>
            <a:r>
              <a:rPr lang="en-US" sz="2800" dirty="0">
                <a:latin typeface="Lato"/>
                <a:ea typeface="Lato"/>
                <a:cs typeface="Lato"/>
              </a:rPr>
              <a:t>Update price if </a:t>
            </a:r>
            <a:r>
              <a:rPr lang="en-US" sz="2800" dirty="0" err="1">
                <a:latin typeface="Lato"/>
                <a:ea typeface="Lato"/>
                <a:cs typeface="Lato"/>
              </a:rPr>
              <a:t>similary</a:t>
            </a:r>
            <a:endParaRPr lang="en-US" sz="2800" dirty="0"/>
          </a:p>
          <a:p>
            <a:r>
              <a:rPr lang="en-US" b="1" dirty="0">
                <a:latin typeface="Lato"/>
                <a:ea typeface="Lato"/>
                <a:cs typeface="Lato"/>
              </a:rPr>
              <a:t>Handle missing source data</a:t>
            </a:r>
            <a:endParaRPr lang="en-US" dirty="0"/>
          </a:p>
          <a:p>
            <a:pPr lvl="1"/>
            <a:endParaRPr lang="en-US" dirty="0"/>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14</a:t>
            </a:fld>
            <a:endParaRPr lang="en-US"/>
          </a:p>
        </p:txBody>
      </p:sp>
    </p:spTree>
    <p:extLst>
      <p:ext uri="{BB962C8B-B14F-4D97-AF65-F5344CB8AC3E}">
        <p14:creationId xmlns:p14="http://schemas.microsoft.com/office/powerpoint/2010/main" val="3184066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r>
              <a:rPr lang="en-US" dirty="0"/>
              <a:t>3.5 Database</a:t>
            </a:r>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329952" y="1116486"/>
            <a:ext cx="3891174" cy="3651504"/>
          </a:xfrm>
        </p:spPr>
        <p:txBody>
          <a:bodyPr lIns="91440" tIns="45720" rIns="91440" bIns="45720" anchor="t"/>
          <a:lstStyle/>
          <a:p>
            <a:r>
              <a:rPr lang="en-US" b="1" dirty="0" err="1">
                <a:latin typeface="Lato"/>
                <a:ea typeface="Lato"/>
                <a:cs typeface="Lato"/>
              </a:rPr>
              <a:t>Mysql</a:t>
            </a:r>
            <a:endParaRPr lang="vi-VN" dirty="0"/>
          </a:p>
          <a:p>
            <a:r>
              <a:rPr lang="en-US" dirty="0">
                <a:latin typeface="Lato"/>
                <a:ea typeface="Lato"/>
                <a:cs typeface="Lato"/>
              </a:rPr>
              <a:t>4 tables:</a:t>
            </a:r>
          </a:p>
          <a:p>
            <a:pPr lvl="1"/>
            <a:r>
              <a:rPr lang="en-US" dirty="0">
                <a:latin typeface="Lato"/>
                <a:ea typeface="Lato"/>
                <a:cs typeface="Lato"/>
              </a:rPr>
              <a:t>address: province and  respective district</a:t>
            </a:r>
          </a:p>
          <a:p>
            <a:pPr lvl="1"/>
            <a:r>
              <a:rPr lang="en-US" dirty="0">
                <a:latin typeface="Lato"/>
                <a:ea typeface="Lato"/>
                <a:cs typeface="Lato"/>
              </a:rPr>
              <a:t>Type of BDS: all types of real estate</a:t>
            </a:r>
          </a:p>
          <a:p>
            <a:pPr lvl="1"/>
            <a:r>
              <a:rPr lang="en-US" dirty="0">
                <a:latin typeface="Lato"/>
                <a:ea typeface="Lato"/>
                <a:cs typeface="Lato"/>
              </a:rPr>
              <a:t>Image</a:t>
            </a:r>
            <a:endParaRPr lang="en-US" dirty="0"/>
          </a:p>
          <a:p>
            <a:pPr lvl="1"/>
            <a:r>
              <a:rPr lang="en-US" dirty="0">
                <a:latin typeface="Lato"/>
                <a:ea typeface="Lato"/>
                <a:cs typeface="Lato"/>
              </a:rPr>
              <a:t>BDS: detail of each estate</a:t>
            </a: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6" name="Picture 5">
            <a:extLst>
              <a:ext uri="{FF2B5EF4-FFF2-40B4-BE49-F238E27FC236}">
                <a16:creationId xmlns:a16="http://schemas.microsoft.com/office/drawing/2014/main" id="{33BBCBDC-BBBD-298C-1360-8FF3305E39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3156" y="795131"/>
            <a:ext cx="7285243" cy="5585792"/>
          </a:xfrm>
          <a:prstGeom prst="rect">
            <a:avLst/>
          </a:prstGeom>
        </p:spPr>
      </p:pic>
    </p:spTree>
    <p:extLst>
      <p:ext uri="{BB962C8B-B14F-4D97-AF65-F5344CB8AC3E}">
        <p14:creationId xmlns:p14="http://schemas.microsoft.com/office/powerpoint/2010/main" val="51634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pPr marL="0" indent="0">
              <a:buNone/>
            </a:pPr>
            <a:r>
              <a:rPr lang="en-US" dirty="0"/>
              <a:t>4. Data visualization</a:t>
            </a:r>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p:txBody>
          <a:bodyPr lIns="91440" tIns="45720" rIns="91440" bIns="45720" anchor="t"/>
          <a:lstStyle/>
          <a:p>
            <a:endParaRPr lang="en-US" dirty="0">
              <a:latin typeface="Lato"/>
              <a:ea typeface="Lato"/>
              <a:cs typeface="Lato"/>
            </a:endParaRPr>
          </a:p>
          <a:p>
            <a:r>
              <a:rPr lang="en-US" b="1" dirty="0">
                <a:latin typeface="Lato"/>
                <a:ea typeface="Lato"/>
                <a:cs typeface="Lato"/>
              </a:rPr>
              <a:t>Technology used</a:t>
            </a:r>
          </a:p>
          <a:p>
            <a:pPr lvl="1"/>
            <a:r>
              <a:rPr lang="en-US" dirty="0">
                <a:latin typeface="Lato"/>
                <a:ea typeface="Lato"/>
                <a:cs typeface="Lato"/>
              </a:rPr>
              <a:t>Django for backend</a:t>
            </a:r>
            <a:endParaRPr lang="en-US" dirty="0"/>
          </a:p>
          <a:p>
            <a:pPr lvl="1"/>
            <a:r>
              <a:rPr lang="en-US" dirty="0">
                <a:solidFill>
                  <a:srgbClr val="1A1B22"/>
                </a:solidFill>
                <a:highlight>
                  <a:srgbClr val="FFFFFF"/>
                </a:highlight>
                <a:latin typeface="Inter"/>
                <a:ea typeface="Lato"/>
                <a:cs typeface="Lato"/>
              </a:rPr>
              <a:t>ReactJS for frontend: leaflet for map, </a:t>
            </a:r>
            <a:r>
              <a:rPr lang="en-US" dirty="0" err="1">
                <a:solidFill>
                  <a:srgbClr val="1A1B22"/>
                </a:solidFill>
                <a:highlight>
                  <a:srgbClr val="FFFFFF"/>
                </a:highlight>
                <a:latin typeface="Inter"/>
                <a:ea typeface="Lato"/>
                <a:cs typeface="Lato"/>
              </a:rPr>
              <a:t>Highchart</a:t>
            </a:r>
            <a:r>
              <a:rPr lang="en-US" dirty="0">
                <a:solidFill>
                  <a:srgbClr val="1A1B22"/>
                </a:solidFill>
                <a:highlight>
                  <a:srgbClr val="FFFFFF"/>
                </a:highlight>
                <a:latin typeface="Inter"/>
                <a:ea typeface="Lato"/>
                <a:cs typeface="Lato"/>
              </a:rPr>
              <a:t> for </a:t>
            </a:r>
            <a:r>
              <a:rPr lang="en-US" dirty="0" err="1">
                <a:solidFill>
                  <a:srgbClr val="1A1B22"/>
                </a:solidFill>
                <a:highlight>
                  <a:srgbClr val="FFFFFF"/>
                </a:highlight>
                <a:latin typeface="Inter"/>
                <a:ea typeface="Lato"/>
                <a:cs typeface="Lato"/>
              </a:rPr>
              <a:t>barchart</a:t>
            </a:r>
            <a:endParaRPr lang="en-US" dirty="0">
              <a:solidFill>
                <a:srgbClr val="1A1B22"/>
              </a:solidFill>
              <a:highlight>
                <a:srgbClr val="FFFFFF"/>
              </a:highlight>
              <a:latin typeface="Inter"/>
              <a:ea typeface="Lato"/>
              <a:cs typeface="Lato"/>
            </a:endParaRPr>
          </a:p>
          <a:p>
            <a:pPr lvl="1"/>
            <a:r>
              <a:rPr lang="en-US" dirty="0" err="1">
                <a:solidFill>
                  <a:srgbClr val="1A1B22"/>
                </a:solidFill>
                <a:highlight>
                  <a:srgbClr val="FFFFFF"/>
                </a:highlight>
                <a:latin typeface="Inter"/>
                <a:ea typeface="Lato"/>
                <a:cs typeface="Lato"/>
              </a:rPr>
              <a:t>MySql</a:t>
            </a:r>
            <a:r>
              <a:rPr lang="en-US" dirty="0">
                <a:solidFill>
                  <a:srgbClr val="1A1B22"/>
                </a:solidFill>
                <a:highlight>
                  <a:srgbClr val="FFFFFF"/>
                </a:highlight>
                <a:latin typeface="Inter"/>
                <a:ea typeface="Lato"/>
                <a:cs typeface="Lato"/>
              </a:rPr>
              <a:t> for storing data</a:t>
            </a:r>
          </a:p>
          <a:p>
            <a:pPr marL="0" indent="0">
              <a:buNone/>
            </a:pPr>
            <a:endParaRPr lang="en-US" dirty="0">
              <a:solidFill>
                <a:srgbClr val="1A1B22"/>
              </a:solidFill>
              <a:highlight>
                <a:srgbClr val="FFFFFF"/>
              </a:highlight>
              <a:latin typeface="Inter"/>
            </a:endParaRPr>
          </a:p>
          <a:p>
            <a:endParaRPr lang="en-US" dirty="0">
              <a:solidFill>
                <a:srgbClr val="1A1B22"/>
              </a:solidFill>
              <a:highlight>
                <a:srgbClr val="FFFFFF"/>
              </a:highlight>
              <a:latin typeface="Inter"/>
            </a:endParaRPr>
          </a:p>
          <a:p>
            <a:pPr lvl="1"/>
            <a:endParaRPr lang="en-US" dirty="0">
              <a:solidFill>
                <a:srgbClr val="1A1B22"/>
              </a:solidFill>
              <a:highlight>
                <a:srgbClr val="FFFFFF"/>
              </a:highlight>
              <a:latin typeface="Inter"/>
            </a:endParaRPr>
          </a:p>
          <a:p>
            <a:endParaRPr lang="en-US" dirty="0">
              <a:solidFill>
                <a:srgbClr val="000000"/>
              </a:solidFill>
            </a:endParaRPr>
          </a:p>
          <a:p>
            <a:endParaRPr lang="en-US" dirty="0">
              <a:solidFill>
                <a:srgbClr val="000000"/>
              </a:solidFill>
            </a:endParaRPr>
          </a:p>
          <a:p>
            <a:endParaRPr lang="en-US" dirty="0"/>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6" name="Hình ảnh 5" descr="Ảnh có chứa văn bản, Phông chữ, ảnh chụp màn hình, màu trắng&#10;&#10;Mô tả được tự động tạo">
            <a:extLst>
              <a:ext uri="{FF2B5EF4-FFF2-40B4-BE49-F238E27FC236}">
                <a16:creationId xmlns:a16="http://schemas.microsoft.com/office/drawing/2014/main" id="{0E043B65-24A7-D3D6-5F4F-1831F4F532BD}"/>
              </a:ext>
            </a:extLst>
          </p:cNvPr>
          <p:cNvPicPr>
            <a:picLocks noChangeAspect="1"/>
          </p:cNvPicPr>
          <p:nvPr/>
        </p:nvPicPr>
        <p:blipFill>
          <a:blip r:embed="rId3"/>
          <a:stretch>
            <a:fillRect/>
          </a:stretch>
        </p:blipFill>
        <p:spPr>
          <a:xfrm>
            <a:off x="522561" y="3894667"/>
            <a:ext cx="11145680" cy="1456266"/>
          </a:xfrm>
          <a:prstGeom prst="rect">
            <a:avLst/>
          </a:prstGeom>
        </p:spPr>
      </p:pic>
    </p:spTree>
    <p:extLst>
      <p:ext uri="{BB962C8B-B14F-4D97-AF65-F5344CB8AC3E}">
        <p14:creationId xmlns:p14="http://schemas.microsoft.com/office/powerpoint/2010/main" val="2379726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dirty="0">
                <a:latin typeface="Lato"/>
                <a:ea typeface="Lato"/>
                <a:cs typeface="Lato"/>
              </a:rPr>
              <a:t>Data Visualization: Search Component </a:t>
            </a:r>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9731607" y="1587912"/>
            <a:ext cx="2455652" cy="3428278"/>
          </a:xfrm>
        </p:spPr>
        <p:txBody>
          <a:bodyPr lIns="91440" tIns="45720" rIns="91440" bIns="45720" anchor="t"/>
          <a:lstStyle/>
          <a:p>
            <a:r>
              <a:rPr lang="en-US">
                <a:latin typeface="Lato"/>
                <a:ea typeface="Lato"/>
                <a:cs typeface="Lato"/>
              </a:rPr>
              <a:t>Search real estate by six main </a:t>
            </a:r>
            <a:endParaRPr lang="en-US"/>
          </a:p>
          <a:p>
            <a:pPr marL="0" indent="0">
              <a:buNone/>
            </a:pPr>
            <a:r>
              <a:rPr lang="en-US">
                <a:latin typeface="Lato"/>
                <a:ea typeface="Lato"/>
                <a:cs typeface="Lato"/>
              </a:rPr>
              <a:t>   properties</a:t>
            </a:r>
            <a:endParaRPr lang="en-US"/>
          </a:p>
          <a:p>
            <a:r>
              <a:rPr lang="en-US">
                <a:latin typeface="Lato"/>
                <a:ea typeface="Lato"/>
                <a:cs typeface="Lato"/>
              </a:rPr>
              <a:t>Filter by type name</a:t>
            </a:r>
          </a:p>
          <a:p>
            <a:pPr marL="0" indent="0">
              <a:buNone/>
            </a:pPr>
            <a:endParaRPr lang="en-US"/>
          </a:p>
          <a:p>
            <a:pPr marL="0" indent="0">
              <a:buNone/>
            </a:pPr>
            <a:endParaRPr lang="en-US"/>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dirty="0" smtClean="0"/>
              <a:pPr/>
              <a:t>17</a:t>
            </a:fld>
            <a:endParaRPr lang="en-US"/>
          </a:p>
        </p:txBody>
      </p:sp>
      <p:pic>
        <p:nvPicPr>
          <p:cNvPr id="7" name="Hình ảnh 6" descr="Ảnh có chứa văn bản, ảnh chụp màn hình, Phông chữ, số&#10;&#10;Mô tả được tự động tạo">
            <a:extLst>
              <a:ext uri="{FF2B5EF4-FFF2-40B4-BE49-F238E27FC236}">
                <a16:creationId xmlns:a16="http://schemas.microsoft.com/office/drawing/2014/main" id="{6FFB0481-B042-94C6-4665-E8775E3DBB46}"/>
              </a:ext>
            </a:extLst>
          </p:cNvPr>
          <p:cNvPicPr>
            <a:picLocks noChangeAspect="1"/>
          </p:cNvPicPr>
          <p:nvPr/>
        </p:nvPicPr>
        <p:blipFill>
          <a:blip r:embed="rId3"/>
          <a:stretch>
            <a:fillRect/>
          </a:stretch>
        </p:blipFill>
        <p:spPr>
          <a:xfrm>
            <a:off x="345057" y="1199451"/>
            <a:ext cx="9388414" cy="4459099"/>
          </a:xfrm>
          <a:prstGeom prst="rect">
            <a:avLst/>
          </a:prstGeom>
        </p:spPr>
      </p:pic>
    </p:spTree>
    <p:extLst>
      <p:ext uri="{BB962C8B-B14F-4D97-AF65-F5344CB8AC3E}">
        <p14:creationId xmlns:p14="http://schemas.microsoft.com/office/powerpoint/2010/main" val="3734469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a:latin typeface="Lato"/>
                <a:ea typeface="Lato"/>
                <a:cs typeface="Lato"/>
              </a:rPr>
              <a:t>Search Component</a:t>
            </a:r>
            <a:endParaRPr lang="en-US"/>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dirty="0" smtClean="0"/>
              <a:pPr/>
              <a:t>18</a:t>
            </a:fld>
            <a:endParaRPr lang="en-US"/>
          </a:p>
        </p:txBody>
      </p:sp>
      <p:pic>
        <p:nvPicPr>
          <p:cNvPr id="5" name="Picture 5" descr="Ảnh có chứa văn bản, ảnh chụp màn hình, ngôi nhà, bầu trời&#10;&#10;Mô tả được tự động tạo">
            <a:extLst>
              <a:ext uri="{FF2B5EF4-FFF2-40B4-BE49-F238E27FC236}">
                <a16:creationId xmlns:a16="http://schemas.microsoft.com/office/drawing/2014/main" id="{9DD61F69-BC8D-81C6-2C73-F505007D8F8F}"/>
              </a:ext>
            </a:extLst>
          </p:cNvPr>
          <p:cNvPicPr>
            <a:picLocks noChangeAspect="1"/>
          </p:cNvPicPr>
          <p:nvPr/>
        </p:nvPicPr>
        <p:blipFill rotWithShape="1">
          <a:blip r:embed="rId3"/>
          <a:srcRect l="1011" r="1011"/>
          <a:stretch/>
        </p:blipFill>
        <p:spPr>
          <a:xfrm>
            <a:off x="390457" y="892683"/>
            <a:ext cx="11510598" cy="5073825"/>
          </a:xfrm>
          <a:prstGeom prst="rect">
            <a:avLst/>
          </a:prstGeom>
        </p:spPr>
      </p:pic>
    </p:spTree>
    <p:extLst>
      <p:ext uri="{BB962C8B-B14F-4D97-AF65-F5344CB8AC3E}">
        <p14:creationId xmlns:p14="http://schemas.microsoft.com/office/powerpoint/2010/main" val="952410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a:latin typeface="Lato"/>
                <a:ea typeface="Lato"/>
                <a:cs typeface="Lato"/>
              </a:rPr>
              <a:t>Data visualization: Map Component</a:t>
            </a:r>
            <a:endParaRPr lang="vi-VN"/>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p:txBody>
          <a:bodyPr lIns="91440" tIns="45720" rIns="91440" bIns="45720" anchor="t"/>
          <a:lstStyle/>
          <a:p>
            <a:endParaRPr lang="en-US" dirty="0">
              <a:latin typeface="Lato"/>
              <a:ea typeface="Lato"/>
              <a:cs typeface="Lato"/>
            </a:endParaRPr>
          </a:p>
          <a:p>
            <a:r>
              <a:rPr lang="en-US" sz="2800" b="1" dirty="0">
                <a:latin typeface="Lato"/>
                <a:ea typeface="Lato"/>
                <a:cs typeface="Lato"/>
              </a:rPr>
              <a:t>Geospatial Data:</a:t>
            </a:r>
            <a:endParaRPr lang="en-US" dirty="0"/>
          </a:p>
          <a:p>
            <a:pPr lvl="1"/>
            <a:r>
              <a:rPr lang="en-US" dirty="0">
                <a:latin typeface="Lato"/>
                <a:ea typeface="Lato"/>
                <a:cs typeface="Lato"/>
              </a:rPr>
              <a:t>address data in geocoding</a:t>
            </a:r>
          </a:p>
          <a:p>
            <a:pPr lvl="1"/>
            <a:r>
              <a:rPr lang="en-US" dirty="0">
                <a:latin typeface="Lato"/>
                <a:ea typeface="Lato"/>
                <a:cs typeface="Lato"/>
              </a:rPr>
              <a:t>Provides input for interactive map and chart features.</a:t>
            </a:r>
            <a:endParaRPr lang="en-US" dirty="0"/>
          </a:p>
          <a:p>
            <a:pPr lvl="1"/>
            <a:endParaRPr lang="en-US" dirty="0">
              <a:latin typeface="Lato"/>
              <a:ea typeface="Lato"/>
              <a:cs typeface="Lato"/>
            </a:endParaRPr>
          </a:p>
          <a:p>
            <a:r>
              <a:rPr lang="en-US" b="1" dirty="0">
                <a:latin typeface="Lato"/>
                <a:ea typeface="Lato"/>
                <a:cs typeface="Lato"/>
              </a:rPr>
              <a:t>Preprocessing:</a:t>
            </a:r>
            <a:endParaRPr lang="en-US" dirty="0"/>
          </a:p>
          <a:p>
            <a:pPr lvl="1"/>
            <a:r>
              <a:rPr lang="en-US" dirty="0">
                <a:latin typeface="Lato"/>
                <a:ea typeface="Lato"/>
                <a:cs typeface="Lato"/>
              </a:rPr>
              <a:t>Prepare 'geocode' parameters:</a:t>
            </a:r>
            <a:endParaRPr lang="en-US" dirty="0"/>
          </a:p>
          <a:p>
            <a:pPr lvl="2">
              <a:buFont typeface="Wingdings" panose="020B0604020202020204" pitchFamily="34" charset="0"/>
              <a:buChar char="§"/>
            </a:pPr>
            <a:r>
              <a:rPr lang="en-US" sz="2400" dirty="0">
                <a:latin typeface="Lato"/>
                <a:ea typeface="Lato"/>
                <a:cs typeface="Lato"/>
              </a:rPr>
              <a:t>Coordinates (latitude and longitude)</a:t>
            </a:r>
            <a:endParaRPr lang="en-US" dirty="0"/>
          </a:p>
          <a:p>
            <a:pPr lvl="2">
              <a:buFont typeface="Wingdings" panose="020B0604020202020204" pitchFamily="34" charset="0"/>
              <a:buChar char="§"/>
            </a:pPr>
            <a:r>
              <a:rPr lang="en-US" sz="2400" dirty="0">
                <a:latin typeface="Lato"/>
                <a:ea typeface="Lato"/>
                <a:cs typeface="Lato"/>
              </a:rPr>
              <a:t>Price, Area, Image, Title</a:t>
            </a:r>
            <a:endParaRPr lang="en-US" sz="2400" dirty="0"/>
          </a:p>
          <a:p>
            <a:pPr lvl="1"/>
            <a:r>
              <a:rPr lang="en-US" dirty="0">
                <a:latin typeface="Arial"/>
                <a:ea typeface="Lato"/>
                <a:cs typeface="Arial"/>
              </a:rPr>
              <a:t>Utilizes 'geocode' parameters for accurate data representation.</a:t>
            </a:r>
            <a:endParaRPr lang="en-US" dirty="0">
              <a:latin typeface="Arial"/>
              <a:ea typeface="Lato"/>
              <a:cs typeface="Lato"/>
            </a:endParaRPr>
          </a:p>
          <a:p>
            <a:endParaRPr lang="en-US" b="1" dirty="0">
              <a:solidFill>
                <a:srgbClr val="000000"/>
              </a:solidFill>
            </a:endParaRPr>
          </a:p>
          <a:p>
            <a:endParaRPr lang="en-US" dirty="0">
              <a:solidFill>
                <a:srgbClr val="000000"/>
              </a:solidFill>
              <a:latin typeface="Lato"/>
            </a:endParaRPr>
          </a:p>
          <a:p>
            <a:pPr marL="0" indent="0">
              <a:buNone/>
            </a:pPr>
            <a:endParaRPr lang="en-US" dirty="0">
              <a:solidFill>
                <a:srgbClr val="1A1B22"/>
              </a:solidFill>
              <a:highlight>
                <a:srgbClr val="FFFFFF"/>
              </a:highlight>
              <a:latin typeface="Lato"/>
            </a:endParaRPr>
          </a:p>
          <a:p>
            <a:endParaRPr lang="en-US" dirty="0">
              <a:solidFill>
                <a:srgbClr val="1A1B22"/>
              </a:solidFill>
              <a:highlight>
                <a:srgbClr val="FFFFFF"/>
              </a:highlight>
              <a:latin typeface="Lato"/>
            </a:endParaRPr>
          </a:p>
          <a:p>
            <a:pPr lvl="1"/>
            <a:endParaRPr lang="en-US" dirty="0">
              <a:solidFill>
                <a:srgbClr val="1A1B22"/>
              </a:solidFill>
              <a:highlight>
                <a:srgbClr val="FFFFFF"/>
              </a:highlight>
              <a:latin typeface="Lato"/>
            </a:endParaRPr>
          </a:p>
          <a:p>
            <a:endParaRPr lang="en-US" dirty="0">
              <a:solidFill>
                <a:srgbClr val="000000"/>
              </a:solidFill>
            </a:endParaRPr>
          </a:p>
          <a:p>
            <a:endParaRPr lang="en-US" dirty="0"/>
          </a:p>
          <a:p>
            <a:endParaRPr lang="en-US" dirty="0"/>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19</a:t>
            </a:fld>
            <a:endParaRPr lang="en-US"/>
          </a:p>
        </p:txBody>
      </p:sp>
    </p:spTree>
    <p:extLst>
      <p:ext uri="{BB962C8B-B14F-4D97-AF65-F5344CB8AC3E}">
        <p14:creationId xmlns:p14="http://schemas.microsoft.com/office/powerpoint/2010/main" val="1569002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1756898" y="2046210"/>
            <a:ext cx="8308747" cy="2754034"/>
          </a:xfrm>
        </p:spPr>
        <p:txBody>
          <a:bodyPr lIns="91440" tIns="45720" rIns="91440" bIns="45720" anchor="t"/>
          <a:lstStyle/>
          <a:p>
            <a:r>
              <a:rPr lang="en-US">
                <a:latin typeface="Lato"/>
                <a:ea typeface="Lato"/>
                <a:cs typeface="Lato"/>
              </a:rPr>
              <a:t>Building a search and visualization system for real estate data from multiple sources</a:t>
            </a:r>
            <a:endParaRPr lang="en-US"/>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lIns="91440" tIns="45720" rIns="91440" bIns="45720" anchor="t"/>
          <a:lstStyle/>
          <a:p>
            <a:r>
              <a:rPr lang="en-US">
                <a:latin typeface="Lato"/>
                <a:ea typeface="Lato"/>
                <a:cs typeface="Lato"/>
              </a:rPr>
              <a:t>Map visualization</a:t>
            </a:r>
            <a:endParaRPr lang="en-US"/>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20</a:t>
            </a:fld>
            <a:endParaRPr lang="en-US"/>
          </a:p>
        </p:txBody>
      </p:sp>
      <p:pic>
        <p:nvPicPr>
          <p:cNvPr id="15" name="Picture 14" descr="Ảnh có chứa văn bản, bản đồ, tập bản đồ&#10;&#10;Mô tả được tự động tạo">
            <a:extLst>
              <a:ext uri="{FF2B5EF4-FFF2-40B4-BE49-F238E27FC236}">
                <a16:creationId xmlns:a16="http://schemas.microsoft.com/office/drawing/2014/main" id="{2D4053AA-5DF7-E980-24B1-B723B457ACE2}"/>
              </a:ext>
            </a:extLst>
          </p:cNvPr>
          <p:cNvPicPr>
            <a:picLocks noChangeAspect="1"/>
          </p:cNvPicPr>
          <p:nvPr/>
        </p:nvPicPr>
        <p:blipFill>
          <a:blip r:embed="rId3"/>
          <a:stretch>
            <a:fillRect/>
          </a:stretch>
        </p:blipFill>
        <p:spPr>
          <a:xfrm>
            <a:off x="1282474" y="2101140"/>
            <a:ext cx="10037375" cy="3535366"/>
          </a:xfrm>
          <a:prstGeom prst="rect">
            <a:avLst/>
          </a:prstGeom>
        </p:spPr>
      </p:pic>
    </p:spTree>
    <p:extLst>
      <p:ext uri="{BB962C8B-B14F-4D97-AF65-F5344CB8AC3E}">
        <p14:creationId xmlns:p14="http://schemas.microsoft.com/office/powerpoint/2010/main" val="2287700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lIns="91440" tIns="45720" rIns="91440" bIns="45720" anchor="t"/>
          <a:lstStyle/>
          <a:p>
            <a:r>
              <a:rPr lang="en-US">
                <a:latin typeface="Lato"/>
                <a:ea typeface="Lato"/>
                <a:cs typeface="Lato"/>
              </a:rPr>
              <a:t>Heatmap visualization</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4" name="Picture 3" descr="Ảnh có chứa bản đồ, tập bản đồ, văn bản&#10;&#10;Mô tả được tự động tạo">
            <a:extLst>
              <a:ext uri="{FF2B5EF4-FFF2-40B4-BE49-F238E27FC236}">
                <a16:creationId xmlns:a16="http://schemas.microsoft.com/office/drawing/2014/main" id="{B216A993-45DF-581B-59C9-627B903CBC13}"/>
              </a:ext>
            </a:extLst>
          </p:cNvPr>
          <p:cNvPicPr>
            <a:picLocks noChangeAspect="1"/>
          </p:cNvPicPr>
          <p:nvPr/>
        </p:nvPicPr>
        <p:blipFill>
          <a:blip r:embed="rId3"/>
          <a:stretch>
            <a:fillRect/>
          </a:stretch>
        </p:blipFill>
        <p:spPr>
          <a:xfrm>
            <a:off x="1116406" y="1720629"/>
            <a:ext cx="9959188" cy="3867251"/>
          </a:xfrm>
          <a:prstGeom prst="rect">
            <a:avLst/>
          </a:prstGeom>
        </p:spPr>
      </p:pic>
    </p:spTree>
    <p:extLst>
      <p:ext uri="{BB962C8B-B14F-4D97-AF65-F5344CB8AC3E}">
        <p14:creationId xmlns:p14="http://schemas.microsoft.com/office/powerpoint/2010/main" val="4038691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lIns="91440" tIns="45720" rIns="91440" bIns="45720" anchor="t"/>
          <a:lstStyle/>
          <a:p>
            <a:r>
              <a:rPr lang="en-US" dirty="0">
                <a:latin typeface="Lato"/>
                <a:ea typeface="Lato"/>
                <a:cs typeface="Lato"/>
              </a:rPr>
              <a:t>Visualization: </a:t>
            </a:r>
            <a:r>
              <a:rPr lang="en-US" dirty="0" err="1">
                <a:latin typeface="Lato"/>
                <a:ea typeface="Lato"/>
                <a:cs typeface="Lato"/>
              </a:rPr>
              <a:t>Barchart</a:t>
            </a:r>
            <a:endParaRPr lang="en-US" dirty="0">
              <a:latin typeface="Lato"/>
              <a:ea typeface="Lato"/>
              <a:cs typeface="Lato"/>
            </a:endParaRP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22</a:t>
            </a:fld>
            <a:endParaRPr lang="en-US"/>
          </a:p>
        </p:txBody>
      </p:sp>
      <p:pic>
        <p:nvPicPr>
          <p:cNvPr id="6" name="Picture 5">
            <a:extLst>
              <a:ext uri="{FF2B5EF4-FFF2-40B4-BE49-F238E27FC236}">
                <a16:creationId xmlns:a16="http://schemas.microsoft.com/office/drawing/2014/main" id="{FE188A73-36E4-5510-8A90-2517FA59171C}"/>
              </a:ext>
            </a:extLst>
          </p:cNvPr>
          <p:cNvPicPr>
            <a:picLocks noChangeAspect="1"/>
          </p:cNvPicPr>
          <p:nvPr/>
        </p:nvPicPr>
        <p:blipFill>
          <a:blip r:embed="rId3"/>
          <a:stretch>
            <a:fillRect/>
          </a:stretch>
        </p:blipFill>
        <p:spPr>
          <a:xfrm>
            <a:off x="6215914" y="1658998"/>
            <a:ext cx="5092168" cy="4269029"/>
          </a:xfrm>
          <a:prstGeom prst="rect">
            <a:avLst/>
          </a:prstGeom>
        </p:spPr>
      </p:pic>
      <p:pic>
        <p:nvPicPr>
          <p:cNvPr id="8" name="Picture 7">
            <a:extLst>
              <a:ext uri="{FF2B5EF4-FFF2-40B4-BE49-F238E27FC236}">
                <a16:creationId xmlns:a16="http://schemas.microsoft.com/office/drawing/2014/main" id="{171D5DF9-FCE8-CF0B-EC46-A024554C2BEA}"/>
              </a:ext>
            </a:extLst>
          </p:cNvPr>
          <p:cNvPicPr>
            <a:picLocks noChangeAspect="1"/>
          </p:cNvPicPr>
          <p:nvPr/>
        </p:nvPicPr>
        <p:blipFill>
          <a:blip r:embed="rId4"/>
          <a:stretch>
            <a:fillRect/>
          </a:stretch>
        </p:blipFill>
        <p:spPr>
          <a:xfrm>
            <a:off x="802640" y="1632487"/>
            <a:ext cx="5092168" cy="4295540"/>
          </a:xfrm>
          <a:prstGeom prst="rect">
            <a:avLst/>
          </a:prstGeom>
        </p:spPr>
      </p:pic>
    </p:spTree>
    <p:extLst>
      <p:ext uri="{BB962C8B-B14F-4D97-AF65-F5344CB8AC3E}">
        <p14:creationId xmlns:p14="http://schemas.microsoft.com/office/powerpoint/2010/main" val="989833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lIns="91440" tIns="45720" rIns="91440" bIns="45720" anchor="t"/>
          <a:lstStyle/>
          <a:p>
            <a:r>
              <a:rPr lang="en-US" dirty="0">
                <a:latin typeface="Lato"/>
                <a:ea typeface="Lato"/>
                <a:cs typeface="Lato"/>
              </a:rPr>
              <a:t>5. Conclusion</a:t>
            </a:r>
            <a:endParaRPr lang="vi-VN" dirty="0" err="1"/>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p:txBody>
          <a:bodyPr lIns="91440" tIns="45720" rIns="91440" bIns="45720" anchor="t"/>
          <a:lstStyle/>
          <a:p>
            <a:endParaRPr lang="en-US">
              <a:latin typeface="Lato"/>
              <a:ea typeface="Lato"/>
              <a:cs typeface="Lato"/>
            </a:endParaRPr>
          </a:p>
          <a:p>
            <a:r>
              <a:rPr lang="en-US" b="1" dirty="0">
                <a:latin typeface="Lato"/>
                <a:ea typeface="Lato"/>
                <a:cs typeface="Lato"/>
              </a:rPr>
              <a:t>Future Work</a:t>
            </a:r>
            <a:r>
              <a:rPr lang="en-US" sz="2800" b="1" dirty="0">
                <a:latin typeface="Lato"/>
                <a:ea typeface="Lato"/>
                <a:cs typeface="Lato"/>
              </a:rPr>
              <a:t>:</a:t>
            </a:r>
            <a:endParaRPr lang="en-US" dirty="0"/>
          </a:p>
          <a:p>
            <a:pPr lvl="1"/>
            <a:r>
              <a:rPr lang="en-US" dirty="0">
                <a:latin typeface="Lato"/>
                <a:ea typeface="Lato"/>
                <a:cs typeface="Lato"/>
              </a:rPr>
              <a:t>Optimize data collection and cleaning processes</a:t>
            </a:r>
            <a:endParaRPr lang="en-US" dirty="0"/>
          </a:p>
          <a:p>
            <a:pPr lvl="1"/>
            <a:r>
              <a:rPr lang="en-US" dirty="0">
                <a:latin typeface="Lato"/>
                <a:ea typeface="Lato"/>
                <a:cs typeface="Lato"/>
              </a:rPr>
              <a:t>Enhance interactive visualizations and advanced mapping features</a:t>
            </a:r>
          </a:p>
          <a:p>
            <a:pPr lvl="1"/>
            <a:r>
              <a:rPr lang="en-US" dirty="0">
                <a:latin typeface="Lato"/>
                <a:ea typeface="Lato"/>
                <a:cs typeface="Lato"/>
              </a:rPr>
              <a:t>Expand system support for new data sources.</a:t>
            </a:r>
          </a:p>
          <a:p>
            <a:r>
              <a:rPr lang="en-US" b="1" dirty="0">
                <a:latin typeface="Lato"/>
                <a:ea typeface="Lato"/>
                <a:cs typeface="Lato"/>
              </a:rPr>
              <a:t>Conclusion:</a:t>
            </a:r>
            <a:endParaRPr lang="en-US" dirty="0"/>
          </a:p>
          <a:p>
            <a:pPr lvl="1"/>
            <a:r>
              <a:rPr lang="en-US" dirty="0">
                <a:latin typeface="Lato"/>
                <a:ea typeface="Lato"/>
                <a:cs typeface="Lato"/>
              </a:rPr>
              <a:t>Developed a robust system for real estate data management and visualization.</a:t>
            </a:r>
            <a:endParaRPr lang="en-US" dirty="0"/>
          </a:p>
          <a:p>
            <a:pPr lvl="1"/>
            <a:r>
              <a:rPr lang="en-US" dirty="0">
                <a:latin typeface="Lato"/>
                <a:ea typeface="Lato"/>
                <a:cs typeface="Lato"/>
              </a:rPr>
              <a:t>Integrated data from diverse sources</a:t>
            </a:r>
          </a:p>
          <a:p>
            <a:pPr lvl="1"/>
            <a:r>
              <a:rPr lang="en-US" dirty="0">
                <a:latin typeface="Lato"/>
                <a:ea typeface="Lato"/>
                <a:cs typeface="Lato"/>
              </a:rPr>
              <a:t>Addressed challenges in Intergration process, while achieving effective data standardization.</a:t>
            </a:r>
          </a:p>
          <a:p>
            <a:endParaRPr lang="en-US" b="1">
              <a:solidFill>
                <a:srgbClr val="000000"/>
              </a:solidFill>
            </a:endParaRPr>
          </a:p>
          <a:p>
            <a:endParaRPr lang="en-US">
              <a:solidFill>
                <a:srgbClr val="000000"/>
              </a:solidFill>
              <a:latin typeface="Lato"/>
            </a:endParaRPr>
          </a:p>
          <a:p>
            <a:pPr marL="0" indent="0">
              <a:buNone/>
            </a:pPr>
            <a:endParaRPr lang="en-US">
              <a:solidFill>
                <a:srgbClr val="1A1B22"/>
              </a:solidFill>
              <a:highlight>
                <a:srgbClr val="FFFFFF"/>
              </a:highlight>
              <a:latin typeface="Lato"/>
            </a:endParaRPr>
          </a:p>
          <a:p>
            <a:endParaRPr lang="en-US">
              <a:solidFill>
                <a:srgbClr val="1A1B22"/>
              </a:solidFill>
              <a:highlight>
                <a:srgbClr val="FFFFFF"/>
              </a:highlight>
              <a:latin typeface="Lato"/>
            </a:endParaRPr>
          </a:p>
          <a:p>
            <a:pPr lvl="1"/>
            <a:endParaRPr lang="en-US">
              <a:solidFill>
                <a:srgbClr val="1A1B22"/>
              </a:solidFill>
              <a:highlight>
                <a:srgbClr val="FFFFFF"/>
              </a:highlight>
              <a:latin typeface="Lato"/>
            </a:endParaRPr>
          </a:p>
          <a:p>
            <a:endParaRPr lang="en-US">
              <a:solidFill>
                <a:srgbClr val="000000"/>
              </a:solidFill>
            </a:endParaRPr>
          </a:p>
          <a:p>
            <a:endParaRPr lang="en-US"/>
          </a:p>
          <a:p>
            <a:endParaRPr lang="en-US"/>
          </a:p>
          <a:p>
            <a:pPr lvl="1"/>
            <a:endParaRPr lang="en-US"/>
          </a:p>
          <a:p>
            <a:pPr marL="457200" lvl="1" indent="0">
              <a:buNone/>
            </a:pPr>
            <a:endParaRPr lang="en-US"/>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23</a:t>
            </a:fld>
            <a:endParaRPr lang="en-US"/>
          </a:p>
        </p:txBody>
      </p:sp>
    </p:spTree>
    <p:extLst>
      <p:ext uri="{BB962C8B-B14F-4D97-AF65-F5344CB8AC3E}">
        <p14:creationId xmlns:p14="http://schemas.microsoft.com/office/powerpoint/2010/main" val="2045912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24</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8751461" cy="1208225"/>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600" dirty="0">
                <a:latin typeface="Lato"/>
                <a:ea typeface="Lato"/>
                <a:cs typeface="Lato"/>
              </a:rPr>
              <a:t>Building a search and visualization system for real estate data from multiple sources</a:t>
            </a:r>
            <a:endParaRPr lang="vi-VN" sz="3600"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99365" y="3467785"/>
            <a:ext cx="7342482" cy="42738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b="0" i="0" u="none" strike="noStrike" dirty="0">
                <a:solidFill>
                  <a:srgbClr val="C00000"/>
                </a:solidFill>
                <a:effectLst/>
                <a:latin typeface="Lato" panose="020F0502020204030203" pitchFamily="34" charset="0"/>
              </a:rPr>
              <a:t>Supervisor: Ph.D. Vũ </a:t>
            </a:r>
            <a:r>
              <a:rPr lang="en-US" sz="2000" b="0" i="0" u="none" strike="noStrike" dirty="0" err="1">
                <a:solidFill>
                  <a:srgbClr val="C00000"/>
                </a:solidFill>
                <a:effectLst/>
                <a:latin typeface="Lato" panose="020F0502020204030203" pitchFamily="34" charset="0"/>
              </a:rPr>
              <a:t>Tuyết</a:t>
            </a:r>
            <a:r>
              <a:rPr lang="en-US" sz="2000" b="0" i="0" u="none" strike="noStrike" dirty="0">
                <a:solidFill>
                  <a:srgbClr val="C00000"/>
                </a:solidFill>
                <a:effectLst/>
                <a:latin typeface="Lato" panose="020F0502020204030203" pitchFamily="34" charset="0"/>
              </a:rPr>
              <a:t> Trinh</a:t>
            </a:r>
            <a:endParaRPr lang="en-US" sz="20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5" name="Title 6">
            <a:extLst>
              <a:ext uri="{FF2B5EF4-FFF2-40B4-BE49-F238E27FC236}">
                <a16:creationId xmlns:a16="http://schemas.microsoft.com/office/drawing/2014/main" id="{349DE547-6F3F-4BE2-937D-9FC66407E36E}"/>
              </a:ext>
            </a:extLst>
          </p:cNvPr>
          <p:cNvSpPr txBox="1">
            <a:spLocks/>
          </p:cNvSpPr>
          <p:nvPr/>
        </p:nvSpPr>
        <p:spPr>
          <a:xfrm>
            <a:off x="386634" y="3954220"/>
            <a:ext cx="7342482" cy="656565"/>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b="0" dirty="0" err="1">
                <a:latin typeface="Lato"/>
                <a:ea typeface="Lato"/>
                <a:cs typeface="Lato"/>
              </a:rPr>
              <a:t>Đinh</a:t>
            </a:r>
            <a:r>
              <a:rPr lang="en-US" sz="2000" b="0" dirty="0">
                <a:latin typeface="Lato"/>
                <a:ea typeface="Lato"/>
                <a:cs typeface="Lato"/>
              </a:rPr>
              <a:t> </a:t>
            </a:r>
            <a:r>
              <a:rPr lang="en-US" sz="2000" b="0" dirty="0" err="1">
                <a:latin typeface="Lato"/>
                <a:ea typeface="Lato"/>
                <a:cs typeface="Lato"/>
              </a:rPr>
              <a:t>Hữu</a:t>
            </a:r>
            <a:r>
              <a:rPr lang="en-US" sz="2000" b="0" dirty="0">
                <a:latin typeface="Lato"/>
                <a:ea typeface="Lato"/>
                <a:cs typeface="Lato"/>
              </a:rPr>
              <a:t> </a:t>
            </a:r>
            <a:r>
              <a:rPr lang="en-US" sz="2000" b="0" dirty="0" err="1">
                <a:latin typeface="Lato"/>
                <a:ea typeface="Lato"/>
                <a:cs typeface="Lato"/>
              </a:rPr>
              <a:t>Đại</a:t>
            </a:r>
            <a:r>
              <a:rPr lang="en-US" sz="2000" b="0" dirty="0">
                <a:latin typeface="Lato"/>
                <a:ea typeface="Lato"/>
                <a:cs typeface="Lato"/>
              </a:rPr>
              <a:t> – 20194735</a:t>
            </a:r>
          </a:p>
          <a:p>
            <a:r>
              <a:rPr lang="en-US" sz="2000" b="0" dirty="0"/>
              <a:t>Global ICT</a:t>
            </a:r>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Contents</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586409" y="1058844"/>
            <a:ext cx="11266855" cy="4909124"/>
          </a:xfrm>
        </p:spPr>
        <p:txBody>
          <a:bodyPr/>
          <a:lstStyle/>
          <a:p>
            <a:pPr marL="514350" indent="-514350">
              <a:buAutoNum type="arabicPeriod"/>
            </a:pPr>
            <a:r>
              <a:rPr lang="en-US" b="1" dirty="0"/>
              <a:t>Introduction</a:t>
            </a:r>
          </a:p>
          <a:p>
            <a:pPr marL="0" indent="0">
              <a:buNone/>
            </a:pPr>
            <a:endParaRPr lang="en-US" b="1" dirty="0"/>
          </a:p>
          <a:p>
            <a:pPr marL="0" indent="0">
              <a:buNone/>
            </a:pPr>
            <a:r>
              <a:rPr lang="en-US" b="1" dirty="0"/>
              <a:t>2. Overall architecture</a:t>
            </a:r>
          </a:p>
          <a:p>
            <a:pPr marL="0" indent="0">
              <a:buNone/>
            </a:pPr>
            <a:endParaRPr lang="en-US" b="1" dirty="0"/>
          </a:p>
          <a:p>
            <a:pPr marL="0" indent="0">
              <a:buNone/>
            </a:pPr>
            <a:r>
              <a:rPr lang="en-US" b="1" dirty="0"/>
              <a:t>3. Data Collection and Integration</a:t>
            </a:r>
          </a:p>
          <a:p>
            <a:pPr marL="0" indent="0">
              <a:buNone/>
            </a:pPr>
            <a:endParaRPr lang="en-US" b="1" dirty="0"/>
          </a:p>
          <a:p>
            <a:pPr marL="0" indent="0">
              <a:buNone/>
            </a:pPr>
            <a:r>
              <a:rPr lang="en-US" b="1" dirty="0"/>
              <a:t>4. Data Visualization</a:t>
            </a:r>
          </a:p>
          <a:p>
            <a:pPr marL="0" indent="0">
              <a:buNone/>
            </a:pPr>
            <a:endParaRPr lang="en-US" b="1" dirty="0"/>
          </a:p>
          <a:p>
            <a:pPr marL="0" indent="0">
              <a:buNone/>
            </a:pPr>
            <a:r>
              <a:rPr lang="en-US" b="1" dirty="0"/>
              <a:t>5. Conclusion </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Tree>
    <p:extLst>
      <p:ext uri="{BB962C8B-B14F-4D97-AF65-F5344CB8AC3E}">
        <p14:creationId xmlns:p14="http://schemas.microsoft.com/office/powerpoint/2010/main" val="1325231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1058844"/>
            <a:ext cx="11514528" cy="4744797"/>
          </a:xfrm>
        </p:spPr>
        <p:txBody>
          <a:bodyPr lIns="91440" tIns="45720" rIns="91440" bIns="45720" anchor="t"/>
          <a:lstStyle/>
          <a:p>
            <a:r>
              <a:rPr lang="en-US" dirty="0"/>
              <a:t>Currently:</a:t>
            </a:r>
          </a:p>
          <a:p>
            <a:pPr lvl="1"/>
            <a:r>
              <a:rPr lang="en-US" dirty="0">
                <a:latin typeface="Lato"/>
                <a:ea typeface="Lato"/>
                <a:cs typeface="Lato"/>
              </a:rPr>
              <a:t>The real estate market is highly competitive and dynamic.</a:t>
            </a:r>
            <a:endParaRPr lang="en-US" dirty="0"/>
          </a:p>
          <a:p>
            <a:pPr lvl="1"/>
            <a:r>
              <a:rPr lang="en-US" dirty="0">
                <a:latin typeface="Lato"/>
                <a:ea typeface="Lato"/>
                <a:cs typeface="Lato"/>
              </a:rPr>
              <a:t>Demand for real estate is rising, especially in urban areas.</a:t>
            </a:r>
            <a:endParaRPr lang="en-US" dirty="0"/>
          </a:p>
          <a:p>
            <a:pPr lvl="1"/>
            <a:r>
              <a:rPr lang="en-US" dirty="0">
                <a:latin typeface="Lato"/>
                <a:ea typeface="Lato"/>
                <a:cs typeface="Lato"/>
              </a:rPr>
              <a:t>Prices have been pushed too high compared to their real value.</a:t>
            </a:r>
            <a:endParaRPr lang="en-US" dirty="0"/>
          </a:p>
          <a:p>
            <a:pPr lvl="1"/>
            <a:r>
              <a:rPr lang="en-US" dirty="0">
                <a:latin typeface="Lato"/>
                <a:ea typeface="Lato"/>
                <a:cs typeface="Lato"/>
              </a:rPr>
              <a:t>Many platforms list real estate, but the information is scattered.</a:t>
            </a:r>
          </a:p>
          <a:p>
            <a:pPr marL="457200" lvl="1" indent="0">
              <a:buNone/>
            </a:pPr>
            <a:endParaRPr lang="en-US" dirty="0">
              <a:latin typeface="Lato"/>
              <a:ea typeface="Lato"/>
              <a:cs typeface="Lato"/>
            </a:endParaRPr>
          </a:p>
          <a:p>
            <a:pPr marL="457200" lvl="1" indent="0">
              <a:buNone/>
            </a:pPr>
            <a:r>
              <a:rPr lang="en-US" dirty="0">
                <a:latin typeface="Lato"/>
                <a:ea typeface="Lato"/>
                <a:cs typeface="Lato"/>
              </a:rPr>
              <a:t>=&gt; Results in users facing more challenges and spending more time in the property search process.</a:t>
            </a:r>
            <a:endParaRPr lang="en-US" dirty="0"/>
          </a:p>
          <a:p>
            <a:r>
              <a:rPr lang="en-US" dirty="0">
                <a:latin typeface="Lato"/>
                <a:ea typeface="Lato"/>
                <a:cs typeface="Lato"/>
              </a:rPr>
              <a:t>My thesis delivers a real estate search system that integrates data from multiple sources, featuring search capabilities and visualization tools for </a:t>
            </a:r>
            <a:r>
              <a:rPr lang="en-US" dirty="0"/>
              <a:t>property search process</a:t>
            </a:r>
            <a:r>
              <a:rPr lang="en-US" dirty="0">
                <a:latin typeface="Lato"/>
                <a:ea typeface="Lato"/>
                <a:cs typeface="Lato"/>
              </a:rPr>
              <a:t>.</a:t>
            </a:r>
          </a:p>
          <a:p>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a:p>
        </p:txBody>
      </p:sp>
    </p:spTree>
    <p:extLst>
      <p:ext uri="{BB962C8B-B14F-4D97-AF65-F5344CB8AC3E}">
        <p14:creationId xmlns:p14="http://schemas.microsoft.com/office/powerpoint/2010/main" val="221433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latin typeface="Lato"/>
                <a:ea typeface="Lato"/>
                <a:cs typeface="Lato"/>
              </a:rPr>
              <a:t>2. System Architecture Design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7" name="TextBox 6">
            <a:extLst>
              <a:ext uri="{FF2B5EF4-FFF2-40B4-BE49-F238E27FC236}">
                <a16:creationId xmlns:a16="http://schemas.microsoft.com/office/drawing/2014/main" id="{06F66741-3712-54A2-02CE-4D8E6A1AA8CD}"/>
              </a:ext>
            </a:extLst>
          </p:cNvPr>
          <p:cNvSpPr txBox="1"/>
          <p:nvPr/>
        </p:nvSpPr>
        <p:spPr>
          <a:xfrm>
            <a:off x="520995" y="856357"/>
            <a:ext cx="4699591" cy="526297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b="1" dirty="0">
                <a:latin typeface="Lato" panose="020F0502020204030203" pitchFamily="34" charset="0"/>
                <a:ea typeface="Lato" panose="020F0502020204030203" pitchFamily="34" charset="0"/>
                <a:cs typeface="Lato" panose="020F0502020204030203" pitchFamily="34" charset="0"/>
              </a:rPr>
              <a:t>Crawler</a:t>
            </a:r>
          </a:p>
          <a:p>
            <a:pPr marL="742950" lvl="1" indent="-285750">
              <a:buFont typeface="Arial" panose="020B0604020202020204" pitchFamily="34" charset="0"/>
              <a:buChar char="•"/>
            </a:pPr>
            <a:r>
              <a:rPr lang="en-US" sz="2400" dirty="0" err="1">
                <a:latin typeface="Lato" panose="020F0502020204030203" pitchFamily="34" charset="0"/>
                <a:ea typeface="Lato" panose="020F0502020204030203" pitchFamily="34" charset="0"/>
                <a:cs typeface="Lato" panose="020F0502020204030203" pitchFamily="34" charset="0"/>
              </a:rPr>
              <a:t>Beautifulsoup</a:t>
            </a:r>
            <a:endParaRPr lang="en-US" sz="24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Selenium</a:t>
            </a:r>
          </a:p>
          <a:p>
            <a:pPr marL="742950" lvl="1" indent="-285750">
              <a:buFont typeface="Arial" panose="020B0604020202020204" pitchFamily="34" charset="0"/>
              <a:buChar char="•"/>
            </a:pP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b="1" dirty="0">
                <a:latin typeface="Lato" panose="020F0502020204030203" pitchFamily="34" charset="0"/>
                <a:ea typeface="Lato" panose="020F0502020204030203" pitchFamily="34" charset="0"/>
                <a:cs typeface="Lato" panose="020F0502020204030203" pitchFamily="34" charset="0"/>
              </a:rPr>
              <a:t>Data Integration</a:t>
            </a:r>
          </a:p>
          <a:p>
            <a:pPr marL="742950" lvl="1" indent="-285750">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Pandas</a:t>
            </a:r>
          </a:p>
          <a:p>
            <a:pPr marL="742950" lvl="1" indent="-285750">
              <a:buFont typeface="Arial" panose="020B0604020202020204" pitchFamily="34" charset="0"/>
              <a:buChar char="•"/>
            </a:pPr>
            <a:r>
              <a:rPr lang="en-US" sz="2400" dirty="0" err="1">
                <a:latin typeface="Lato" panose="020F0502020204030203" pitchFamily="34" charset="0"/>
                <a:ea typeface="Lato" panose="020F0502020204030203" pitchFamily="34" charset="0"/>
                <a:cs typeface="Lato" panose="020F0502020204030203" pitchFamily="34" charset="0"/>
              </a:rPr>
              <a:t>Geopy</a:t>
            </a:r>
            <a:endParaRPr lang="en-US" sz="24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b="1" dirty="0">
                <a:latin typeface="Lato" panose="020F0502020204030203" pitchFamily="34" charset="0"/>
                <a:ea typeface="Lato" panose="020F0502020204030203" pitchFamily="34" charset="0"/>
                <a:cs typeface="Lato" panose="020F0502020204030203" pitchFamily="34" charset="0"/>
              </a:rPr>
              <a:t>Database</a:t>
            </a:r>
          </a:p>
          <a:p>
            <a:pPr marL="742950" lvl="1" indent="-285750">
              <a:buFont typeface="Arial" panose="020B0604020202020204" pitchFamily="34" charset="0"/>
              <a:buChar char="•"/>
            </a:pPr>
            <a:r>
              <a:rPr lang="en-US" sz="2400" dirty="0" err="1">
                <a:latin typeface="Lato" panose="020F0502020204030203" pitchFamily="34" charset="0"/>
                <a:ea typeface="Lato" panose="020F0502020204030203" pitchFamily="34" charset="0"/>
                <a:cs typeface="Lato" panose="020F0502020204030203" pitchFamily="34" charset="0"/>
              </a:rPr>
              <a:t>Mysql</a:t>
            </a:r>
            <a:endParaRPr lang="en-US" sz="2400" dirty="0">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endParaRPr lang="en-US" sz="24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400" b="1" dirty="0">
                <a:latin typeface="Lato" panose="020F0502020204030203" pitchFamily="34" charset="0"/>
                <a:ea typeface="Lato" panose="020F0502020204030203" pitchFamily="34" charset="0"/>
                <a:cs typeface="Lato" panose="020F0502020204030203" pitchFamily="34" charset="0"/>
              </a:rPr>
              <a:t>Website</a:t>
            </a:r>
          </a:p>
          <a:p>
            <a:pPr marL="742950" lvl="1" indent="-285750">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Django</a:t>
            </a:r>
          </a:p>
          <a:p>
            <a:pPr marL="742950" lvl="1" indent="-285750">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ReactJS</a:t>
            </a:r>
          </a:p>
        </p:txBody>
      </p:sp>
      <p:pic>
        <p:nvPicPr>
          <p:cNvPr id="9" name="Content Placeholder 8" descr="A diagram of a software process&#10;&#10;Description automatically generated">
            <a:extLst>
              <a:ext uri="{FF2B5EF4-FFF2-40B4-BE49-F238E27FC236}">
                <a16:creationId xmlns:a16="http://schemas.microsoft.com/office/drawing/2014/main" id="{340D6DC2-5941-EFFA-E3E2-B0DB630A9D3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931909" y="1087120"/>
            <a:ext cx="4438650" cy="4867275"/>
          </a:xfrm>
        </p:spPr>
      </p:pic>
    </p:spTree>
    <p:extLst>
      <p:ext uri="{BB962C8B-B14F-4D97-AF65-F5344CB8AC3E}">
        <p14:creationId xmlns:p14="http://schemas.microsoft.com/office/powerpoint/2010/main" val="1839980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3.1 Source data</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799250"/>
            <a:ext cx="6528595" cy="5259499"/>
          </a:xfrm>
        </p:spPr>
        <p:txBody>
          <a:bodyPr lIns="91440" tIns="45720" rIns="91440" bIns="45720" anchor="t"/>
          <a:lstStyle/>
          <a:p>
            <a:endParaRPr lang="en-US" dirty="0">
              <a:latin typeface="Lato"/>
              <a:ea typeface="Lato"/>
              <a:cs typeface="Lato"/>
            </a:endParaRPr>
          </a:p>
          <a:p>
            <a:r>
              <a:rPr lang="en-US" dirty="0">
                <a:latin typeface="Lato"/>
                <a:ea typeface="Lato"/>
                <a:cs typeface="Lato"/>
              </a:rPr>
              <a:t>After the survey process, based on the reliability, scale of data sources as well as feasibility of implementation, I decided to collect data from 5 main sources:</a:t>
            </a:r>
          </a:p>
          <a:p>
            <a:endParaRPr lang="en-US" dirty="0">
              <a:latin typeface="Lato"/>
              <a:ea typeface="Lato"/>
              <a:cs typeface="Lato"/>
            </a:endParaRPr>
          </a:p>
          <a:p>
            <a:pPr lvl="1"/>
            <a:r>
              <a:rPr lang="en-US" dirty="0">
                <a:latin typeface="Lato"/>
                <a:ea typeface="Lato"/>
                <a:cs typeface="Lato"/>
              </a:rPr>
              <a:t>muaban.net</a:t>
            </a:r>
            <a:endParaRPr lang="en-US" dirty="0"/>
          </a:p>
          <a:p>
            <a:pPr lvl="1"/>
            <a:r>
              <a:rPr lang="en-US" dirty="0">
                <a:latin typeface="Lato"/>
                <a:ea typeface="Lato"/>
                <a:cs typeface="Lato"/>
              </a:rPr>
              <a:t>nhadat24h.net</a:t>
            </a:r>
            <a:endParaRPr lang="en-US" dirty="0"/>
          </a:p>
          <a:p>
            <a:pPr lvl="1"/>
            <a:r>
              <a:rPr lang="en-US" dirty="0">
                <a:latin typeface="Lato"/>
                <a:ea typeface="Lato"/>
                <a:cs typeface="Lato"/>
              </a:rPr>
              <a:t>alonhadat.com</a:t>
            </a:r>
          </a:p>
          <a:p>
            <a:pPr lvl="1"/>
            <a:r>
              <a:rPr lang="en-US" dirty="0">
                <a:latin typeface="Lato"/>
                <a:ea typeface="Lato"/>
                <a:cs typeface="Lato"/>
              </a:rPr>
              <a:t>Batdongsan.com.vn</a:t>
            </a:r>
            <a:endParaRPr lang="en-US" dirty="0"/>
          </a:p>
          <a:p>
            <a:pPr lvl="1"/>
            <a:r>
              <a:rPr lang="en-US" dirty="0">
                <a:latin typeface="Lato"/>
                <a:ea typeface="Lato"/>
                <a:cs typeface="Lato"/>
              </a:rPr>
              <a:t>meeyland.com</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5" name="Hình ảnh 4" descr="Ảnh có chứa Phông chữ, Đồ họa, biểu tượng, Xanh điện&#10;&#10;Mô tả được tự động tạo">
            <a:extLst>
              <a:ext uri="{FF2B5EF4-FFF2-40B4-BE49-F238E27FC236}">
                <a16:creationId xmlns:a16="http://schemas.microsoft.com/office/drawing/2014/main" id="{BC7B1DC2-7826-FFDD-A2AD-E71789D602A1}"/>
              </a:ext>
            </a:extLst>
          </p:cNvPr>
          <p:cNvPicPr>
            <a:picLocks noChangeAspect="1"/>
          </p:cNvPicPr>
          <p:nvPr/>
        </p:nvPicPr>
        <p:blipFill>
          <a:blip r:embed="rId3"/>
          <a:stretch>
            <a:fillRect/>
          </a:stretch>
        </p:blipFill>
        <p:spPr>
          <a:xfrm>
            <a:off x="7516095" y="1068139"/>
            <a:ext cx="2888096" cy="1271156"/>
          </a:xfrm>
          <a:prstGeom prst="rect">
            <a:avLst/>
          </a:prstGeom>
        </p:spPr>
      </p:pic>
      <p:pic>
        <p:nvPicPr>
          <p:cNvPr id="6" name="Hình ảnh 5" descr="Ảnh có chứa Phông chữ, biểu tượng, Đồ họa, văn bản&#10;&#10;Mô tả được tự động tạo">
            <a:extLst>
              <a:ext uri="{FF2B5EF4-FFF2-40B4-BE49-F238E27FC236}">
                <a16:creationId xmlns:a16="http://schemas.microsoft.com/office/drawing/2014/main" id="{DCA65DC4-E60D-A314-6B9D-E3741A67F397}"/>
              </a:ext>
            </a:extLst>
          </p:cNvPr>
          <p:cNvPicPr>
            <a:picLocks noChangeAspect="1"/>
          </p:cNvPicPr>
          <p:nvPr/>
        </p:nvPicPr>
        <p:blipFill>
          <a:blip r:embed="rId4"/>
          <a:stretch>
            <a:fillRect/>
          </a:stretch>
        </p:blipFill>
        <p:spPr>
          <a:xfrm>
            <a:off x="7685959" y="3443837"/>
            <a:ext cx="2790823" cy="942107"/>
          </a:xfrm>
          <a:prstGeom prst="rect">
            <a:avLst/>
          </a:prstGeom>
        </p:spPr>
      </p:pic>
      <p:pic>
        <p:nvPicPr>
          <p:cNvPr id="7" name="Hình ảnh 6" descr="Ảnh có chứa Phông chữ, Đồ họa, biểu tượng, thiết kế&#10;&#10;Mô tả được tự động tạo">
            <a:extLst>
              <a:ext uri="{FF2B5EF4-FFF2-40B4-BE49-F238E27FC236}">
                <a16:creationId xmlns:a16="http://schemas.microsoft.com/office/drawing/2014/main" id="{DF6B689C-6CFC-736E-65AD-6ADE0BE83FE8}"/>
              </a:ext>
            </a:extLst>
          </p:cNvPr>
          <p:cNvPicPr>
            <a:picLocks noChangeAspect="1"/>
          </p:cNvPicPr>
          <p:nvPr/>
        </p:nvPicPr>
        <p:blipFill>
          <a:blip r:embed="rId5"/>
          <a:stretch>
            <a:fillRect/>
          </a:stretch>
        </p:blipFill>
        <p:spPr>
          <a:xfrm>
            <a:off x="7679010" y="4384372"/>
            <a:ext cx="2797752" cy="855807"/>
          </a:xfrm>
          <a:prstGeom prst="rect">
            <a:avLst/>
          </a:prstGeom>
        </p:spPr>
      </p:pic>
      <p:pic>
        <p:nvPicPr>
          <p:cNvPr id="8" name="Hình ảnh 7" descr="Ảnh có chứa Phông chữ, Xanh điện, biểu tượng, Đồ họa&#10;&#10;Mô tả được tự động tạo">
            <a:extLst>
              <a:ext uri="{FF2B5EF4-FFF2-40B4-BE49-F238E27FC236}">
                <a16:creationId xmlns:a16="http://schemas.microsoft.com/office/drawing/2014/main" id="{288EA9D3-5E40-DFD2-102B-AA77B6C7F580}"/>
              </a:ext>
            </a:extLst>
          </p:cNvPr>
          <p:cNvPicPr>
            <a:picLocks noChangeAspect="1"/>
          </p:cNvPicPr>
          <p:nvPr/>
        </p:nvPicPr>
        <p:blipFill>
          <a:blip r:embed="rId6"/>
          <a:stretch>
            <a:fillRect/>
          </a:stretch>
        </p:blipFill>
        <p:spPr>
          <a:xfrm>
            <a:off x="7673259" y="2491791"/>
            <a:ext cx="2816225" cy="948168"/>
          </a:xfrm>
          <a:prstGeom prst="rect">
            <a:avLst/>
          </a:prstGeom>
        </p:spPr>
      </p:pic>
      <p:pic>
        <p:nvPicPr>
          <p:cNvPr id="9" name="Hình ảnh 8" descr="Ảnh có chứa văn bản, Phông chữ, Đồ họa, ảnh chụp màn hình&#10;&#10;Mô tả được tự động tạo">
            <a:extLst>
              <a:ext uri="{FF2B5EF4-FFF2-40B4-BE49-F238E27FC236}">
                <a16:creationId xmlns:a16="http://schemas.microsoft.com/office/drawing/2014/main" id="{292F94AB-63DC-A4E2-82EC-28EFEB4DA40F}"/>
              </a:ext>
            </a:extLst>
          </p:cNvPr>
          <p:cNvPicPr>
            <a:picLocks noChangeAspect="1"/>
          </p:cNvPicPr>
          <p:nvPr/>
        </p:nvPicPr>
        <p:blipFill>
          <a:blip r:embed="rId7"/>
          <a:stretch>
            <a:fillRect/>
          </a:stretch>
        </p:blipFill>
        <p:spPr>
          <a:xfrm>
            <a:off x="7662756" y="5237392"/>
            <a:ext cx="2824596" cy="1074593"/>
          </a:xfrm>
          <a:prstGeom prst="rect">
            <a:avLst/>
          </a:prstGeom>
        </p:spPr>
      </p:pic>
    </p:spTree>
    <p:extLst>
      <p:ext uri="{BB962C8B-B14F-4D97-AF65-F5344CB8AC3E}">
        <p14:creationId xmlns:p14="http://schemas.microsoft.com/office/powerpoint/2010/main" val="533590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latin typeface="Lato"/>
                <a:ea typeface="Lato"/>
                <a:cs typeface="Lato"/>
              </a:rPr>
              <a:t>3.2 Data Collection</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436354" y="974438"/>
            <a:ext cx="6937212" cy="2024923"/>
          </a:xfrm>
        </p:spPr>
        <p:txBody>
          <a:bodyPr lIns="91440" tIns="45720" rIns="91440" bIns="45720" anchor="t"/>
          <a:lstStyle/>
          <a:p>
            <a:endParaRPr lang="en-US" b="1" dirty="0">
              <a:latin typeface="Lato"/>
              <a:ea typeface="Lato"/>
              <a:cs typeface="Lato"/>
            </a:endParaRPr>
          </a:p>
          <a:p>
            <a:r>
              <a:rPr lang="en-US" b="1" dirty="0">
                <a:latin typeface="Lato"/>
                <a:ea typeface="Lato"/>
                <a:cs typeface="Lato"/>
              </a:rPr>
              <a:t>Technology used</a:t>
            </a:r>
            <a:r>
              <a:rPr lang="en-US" dirty="0">
                <a:latin typeface="Lato"/>
                <a:ea typeface="Lato"/>
                <a:cs typeface="Lato"/>
              </a:rPr>
              <a:t>:</a:t>
            </a:r>
          </a:p>
          <a:p>
            <a:pPr lvl="1"/>
            <a:r>
              <a:rPr lang="en-US" dirty="0">
                <a:latin typeface="Lato"/>
                <a:ea typeface="Lato"/>
                <a:cs typeface="Lato"/>
              </a:rPr>
              <a:t>Requests (Python) / </a:t>
            </a:r>
            <a:r>
              <a:rPr lang="en-US" dirty="0" err="1">
                <a:latin typeface="Lato"/>
                <a:ea typeface="Lato"/>
                <a:cs typeface="Lato"/>
              </a:rPr>
              <a:t>BeautifulSoup</a:t>
            </a:r>
            <a:r>
              <a:rPr lang="en-US" dirty="0">
                <a:latin typeface="Lato"/>
                <a:ea typeface="Lato"/>
                <a:cs typeface="Lato"/>
              </a:rPr>
              <a:t> or Selenium: create HTTPS requests and parse HTML </a:t>
            </a: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7" name="Picture 6" descr="Ảnh có chứa Phông chữ, ảnh chụp màn hình, văn bản, hàng&#10;&#10;Mô tả được tự động tạo">
            <a:extLst>
              <a:ext uri="{FF2B5EF4-FFF2-40B4-BE49-F238E27FC236}">
                <a16:creationId xmlns:a16="http://schemas.microsoft.com/office/drawing/2014/main" id="{4565F860-60AB-02DE-F54F-43120F8F07D8}"/>
              </a:ext>
            </a:extLst>
          </p:cNvPr>
          <p:cNvPicPr>
            <a:picLocks noChangeAspect="1"/>
          </p:cNvPicPr>
          <p:nvPr/>
        </p:nvPicPr>
        <p:blipFill>
          <a:blip r:embed="rId3"/>
          <a:stretch>
            <a:fillRect/>
          </a:stretch>
        </p:blipFill>
        <p:spPr>
          <a:xfrm>
            <a:off x="448841" y="3322002"/>
            <a:ext cx="6058893" cy="871787"/>
          </a:xfrm>
          <a:prstGeom prst="rect">
            <a:avLst/>
          </a:prstGeom>
        </p:spPr>
      </p:pic>
      <p:sp>
        <p:nvSpPr>
          <p:cNvPr id="8" name="TextBox 7">
            <a:extLst>
              <a:ext uri="{FF2B5EF4-FFF2-40B4-BE49-F238E27FC236}">
                <a16:creationId xmlns:a16="http://schemas.microsoft.com/office/drawing/2014/main" id="{E6979E68-0B12-F92B-25B7-73B79E724E77}"/>
              </a:ext>
            </a:extLst>
          </p:cNvPr>
          <p:cNvSpPr txBox="1"/>
          <p:nvPr/>
        </p:nvSpPr>
        <p:spPr>
          <a:xfrm>
            <a:off x="6907834" y="2859008"/>
            <a:ext cx="4991877" cy="3016210"/>
          </a:xfrm>
          <a:prstGeom prst="rect">
            <a:avLst/>
          </a:prstGeom>
          <a:noFill/>
        </p:spPr>
        <p:txBody>
          <a:bodyPr wrap="square" lIns="91440" tIns="45720" rIns="91440" bIns="45720" rtlCol="0" anchor="t">
            <a:spAutoFit/>
          </a:bodyPr>
          <a:lstStyle/>
          <a:p>
            <a:r>
              <a:rPr lang="en-US" sz="2800" b="1" dirty="0">
                <a:latin typeface="Lato"/>
                <a:ea typeface="Lato"/>
                <a:cs typeface="Lato"/>
              </a:rPr>
              <a:t>Method:</a:t>
            </a:r>
            <a:endParaRPr lang="en-US" sz="2400" dirty="0">
              <a:latin typeface="Lato"/>
              <a:ea typeface="Lato"/>
              <a:cs typeface="Lato"/>
            </a:endParaRPr>
          </a:p>
          <a:p>
            <a:pPr marL="914400" lvl="1" indent="-457200">
              <a:buFont typeface="+mj-lt"/>
              <a:buAutoNum type="arabicPeriod"/>
            </a:pPr>
            <a:r>
              <a:rPr lang="en-US" sz="2400" dirty="0">
                <a:latin typeface="Lato"/>
                <a:ea typeface="Lato"/>
                <a:cs typeface="Lato"/>
              </a:rPr>
              <a:t>Access the search page </a:t>
            </a:r>
            <a:r>
              <a:rPr lang="en-US" sz="2400" dirty="0" err="1">
                <a:latin typeface="Lato"/>
                <a:ea typeface="Lato"/>
                <a:cs typeface="Lato"/>
              </a:rPr>
              <a:t>url</a:t>
            </a:r>
            <a:endParaRPr lang="en-US" sz="2400" dirty="0">
              <a:latin typeface="Lato"/>
              <a:ea typeface="Lato"/>
              <a:cs typeface="Lato"/>
            </a:endParaRPr>
          </a:p>
          <a:p>
            <a:pPr marL="914400" lvl="1" indent="-457200">
              <a:buFont typeface="+mj-lt"/>
              <a:buAutoNum type="arabicPeriod"/>
            </a:pPr>
            <a:r>
              <a:rPr lang="en-US" sz="2400" dirty="0">
                <a:latin typeface="Lato"/>
                <a:ea typeface="Lato"/>
                <a:cs typeface="Lato"/>
              </a:rPr>
              <a:t>Get the list </a:t>
            </a:r>
            <a:r>
              <a:rPr lang="en-US" sz="2400" dirty="0" err="1">
                <a:latin typeface="Lato"/>
                <a:ea typeface="Lato"/>
                <a:cs typeface="Lato"/>
              </a:rPr>
              <a:t>url</a:t>
            </a:r>
            <a:r>
              <a:rPr lang="en-US" sz="2400" dirty="0">
                <a:latin typeface="Lato"/>
                <a:ea typeface="Lato"/>
                <a:cs typeface="Lato"/>
              </a:rPr>
              <a:t> of jobs</a:t>
            </a:r>
          </a:p>
          <a:p>
            <a:pPr marL="914400" lvl="1" indent="-457200">
              <a:buAutoNum type="arabicPeriod"/>
            </a:pPr>
            <a:r>
              <a:rPr lang="en-US" sz="2400" dirty="0">
                <a:latin typeface="Lato"/>
                <a:ea typeface="Lato"/>
                <a:cs typeface="Calibri"/>
              </a:rPr>
              <a:t>Save list </a:t>
            </a:r>
            <a:r>
              <a:rPr lang="en-US" sz="2400" dirty="0" err="1">
                <a:latin typeface="Lato"/>
                <a:ea typeface="Lato"/>
                <a:cs typeface="Calibri"/>
              </a:rPr>
              <a:t>url</a:t>
            </a:r>
            <a:r>
              <a:rPr lang="en-US" sz="2400" dirty="0">
                <a:latin typeface="Lato"/>
                <a:ea typeface="Lato"/>
                <a:cs typeface="Calibri"/>
              </a:rPr>
              <a:t> to file txt</a:t>
            </a:r>
          </a:p>
          <a:p>
            <a:pPr marL="914400" lvl="1" indent="-457200">
              <a:buFont typeface="+mj-lt"/>
              <a:buAutoNum type="arabicPeriod"/>
            </a:pPr>
            <a:r>
              <a:rPr lang="en-US" sz="2400" dirty="0">
                <a:latin typeface="Lato"/>
                <a:ea typeface="Lato"/>
                <a:cs typeface="Lato"/>
              </a:rPr>
              <a:t>Access single real estate page by </a:t>
            </a:r>
            <a:r>
              <a:rPr lang="en-US" sz="2400" dirty="0" err="1">
                <a:latin typeface="Lato"/>
                <a:ea typeface="Lato"/>
                <a:cs typeface="Lato"/>
              </a:rPr>
              <a:t>url</a:t>
            </a:r>
            <a:r>
              <a:rPr lang="en-US" sz="2400" dirty="0">
                <a:latin typeface="Lato"/>
                <a:ea typeface="Lato"/>
                <a:cs typeface="Lato"/>
              </a:rPr>
              <a:t> and extract data</a:t>
            </a:r>
          </a:p>
          <a:p>
            <a:pPr marL="914400" lvl="1" indent="-457200">
              <a:buFont typeface="+mj-lt"/>
              <a:buAutoNum type="arabicPeriod"/>
            </a:pPr>
            <a:r>
              <a:rPr lang="en-US" sz="2400" dirty="0">
                <a:latin typeface="Lato"/>
                <a:ea typeface="Lato"/>
                <a:cs typeface="Lato"/>
              </a:rPr>
              <a:t>Write data to file </a:t>
            </a:r>
            <a:r>
              <a:rPr lang="en-US" sz="2400" dirty="0" err="1">
                <a:latin typeface="Lato"/>
                <a:ea typeface="Lato"/>
                <a:cs typeface="Lato"/>
              </a:rPr>
              <a:t>json</a:t>
            </a:r>
            <a:endParaRPr lang="en-US" sz="2400" dirty="0">
              <a:latin typeface="Lato"/>
              <a:ea typeface="Lato"/>
              <a:cs typeface="Lato"/>
            </a:endParaRPr>
          </a:p>
          <a:p>
            <a:endParaRPr lang="en-US" dirty="0"/>
          </a:p>
        </p:txBody>
      </p:sp>
      <p:pic>
        <p:nvPicPr>
          <p:cNvPr id="5" name="Picture 6" descr="Ảnh có chứa văn bản, Phông chữ, ảnh chụp màn hình, hàng&#10;&#10;Mô tả được tự động tạo">
            <a:extLst>
              <a:ext uri="{FF2B5EF4-FFF2-40B4-BE49-F238E27FC236}">
                <a16:creationId xmlns:a16="http://schemas.microsoft.com/office/drawing/2014/main" id="{F3649E47-37CF-1236-C321-110FC0955448}"/>
              </a:ext>
            </a:extLst>
          </p:cNvPr>
          <p:cNvPicPr>
            <a:picLocks noChangeAspect="1"/>
          </p:cNvPicPr>
          <p:nvPr/>
        </p:nvPicPr>
        <p:blipFill>
          <a:blip r:embed="rId4"/>
          <a:stretch>
            <a:fillRect/>
          </a:stretch>
        </p:blipFill>
        <p:spPr>
          <a:xfrm>
            <a:off x="457164" y="4846001"/>
            <a:ext cx="6053791" cy="929515"/>
          </a:xfrm>
          <a:prstGeom prst="rect">
            <a:avLst/>
          </a:prstGeom>
        </p:spPr>
      </p:pic>
    </p:spTree>
    <p:extLst>
      <p:ext uri="{BB962C8B-B14F-4D97-AF65-F5344CB8AC3E}">
        <p14:creationId xmlns:p14="http://schemas.microsoft.com/office/powerpoint/2010/main" val="4042266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latin typeface="Lato"/>
                <a:ea typeface="Lato"/>
                <a:cs typeface="Lato"/>
              </a:rPr>
              <a:t>3.3 Data Integration</a:t>
            </a:r>
            <a:endParaRPr lang="en-US"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5" y="1066196"/>
            <a:ext cx="11651101" cy="4909124"/>
          </a:xfrm>
        </p:spPr>
        <p:txBody>
          <a:bodyPr lIns="91440" tIns="45720" rIns="91440" bIns="45720" anchor="t"/>
          <a:lstStyle/>
          <a:p>
            <a:endParaRPr lang="en-US" dirty="0">
              <a:latin typeface="Lato"/>
              <a:ea typeface="Lato"/>
              <a:cs typeface="Lato"/>
            </a:endParaRPr>
          </a:p>
          <a:p>
            <a:endParaRPr lang="en-US" dirty="0">
              <a:latin typeface="Lato"/>
              <a:ea typeface="Lato"/>
              <a:cs typeface="Lato"/>
            </a:endParaRPr>
          </a:p>
          <a:p>
            <a:endParaRPr lang="en-US" dirty="0">
              <a:latin typeface="Lato"/>
              <a:ea typeface="Lato"/>
              <a:cs typeface="Lato"/>
            </a:endParaRPr>
          </a:p>
          <a:p>
            <a:endParaRPr lang="en-US" dirty="0">
              <a:latin typeface="Lato"/>
              <a:ea typeface="Lato"/>
              <a:cs typeface="Lato"/>
            </a:endParaRPr>
          </a:p>
          <a:p>
            <a:endParaRPr lang="en-US" dirty="0">
              <a:latin typeface="Lato"/>
              <a:ea typeface="Lato"/>
              <a:cs typeface="Lato"/>
            </a:endParaRPr>
          </a:p>
          <a:p>
            <a:endParaRPr lang="en-US" dirty="0">
              <a:latin typeface="Lato"/>
              <a:ea typeface="Lato"/>
              <a:cs typeface="Lato"/>
            </a:endParaRPr>
          </a:p>
          <a:p>
            <a:r>
              <a:rPr lang="en-US" b="1" dirty="0">
                <a:latin typeface="Lato"/>
                <a:ea typeface="Lato"/>
                <a:cs typeface="Arial"/>
              </a:rPr>
              <a:t>Technology used</a:t>
            </a:r>
            <a:r>
              <a:rPr lang="en-US" dirty="0">
                <a:latin typeface="Lato"/>
                <a:ea typeface="Lato"/>
                <a:cs typeface="Arial"/>
              </a:rPr>
              <a:t>:</a:t>
            </a:r>
          </a:p>
          <a:p>
            <a:pPr lvl="1"/>
            <a:r>
              <a:rPr lang="en-US" dirty="0">
                <a:latin typeface="Lato"/>
                <a:ea typeface="Lato"/>
                <a:cs typeface="Arial"/>
              </a:rPr>
              <a:t>Pandas library: clean and standardize data</a:t>
            </a:r>
          </a:p>
          <a:p>
            <a:pPr lvl="1"/>
            <a:r>
              <a:rPr lang="en-US" dirty="0" err="1">
                <a:latin typeface="Lato"/>
                <a:ea typeface="Lato"/>
                <a:cs typeface="Arial"/>
              </a:rPr>
              <a:t>Geopy</a:t>
            </a:r>
            <a:r>
              <a:rPr lang="en-US" dirty="0">
                <a:latin typeface="Lato"/>
                <a:ea typeface="Lato"/>
                <a:cs typeface="Arial"/>
              </a:rPr>
              <a:t>: </a:t>
            </a:r>
            <a:r>
              <a:rPr lang="en-US" dirty="0">
                <a:latin typeface="Lato"/>
                <a:ea typeface="Lato"/>
                <a:cs typeface="Lato"/>
              </a:rPr>
              <a:t>address coordinates</a:t>
            </a:r>
            <a:endParaRPr lang="en-US" dirty="0"/>
          </a:p>
          <a:p>
            <a:pPr lvl="1"/>
            <a:r>
              <a:rPr lang="en-US" dirty="0" err="1">
                <a:latin typeface="Lato"/>
                <a:ea typeface="Lato"/>
                <a:cs typeface="Lato"/>
              </a:rPr>
              <a:t>Pymysql</a:t>
            </a:r>
            <a:r>
              <a:rPr lang="en-US" dirty="0">
                <a:latin typeface="Lato"/>
                <a:ea typeface="Lato"/>
                <a:cs typeface="Lato"/>
              </a:rPr>
              <a:t>: load data to database</a:t>
            </a:r>
            <a:endParaRPr lang="en-US" dirty="0"/>
          </a:p>
          <a:p>
            <a:pPr marL="0" indent="0">
              <a:buNone/>
            </a:pPr>
            <a:endParaRPr lang="en-US" dirty="0">
              <a:latin typeface="Arial"/>
              <a:ea typeface="Lato"/>
              <a:cs typeface="Arial"/>
            </a:endParaRPr>
          </a:p>
          <a:p>
            <a:pPr lvl="1"/>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6" name="Picture 5" descr="Ảnh có chứa văn bản, biểu đồ, ảnh chụp màn hình, hàng&#10;&#10;Mô tả được tự động tạo">
            <a:extLst>
              <a:ext uri="{FF2B5EF4-FFF2-40B4-BE49-F238E27FC236}">
                <a16:creationId xmlns:a16="http://schemas.microsoft.com/office/drawing/2014/main" id="{7EABBB97-3DD4-075A-AA9B-425585AE8E14}"/>
              </a:ext>
            </a:extLst>
          </p:cNvPr>
          <p:cNvPicPr>
            <a:picLocks noChangeAspect="1"/>
          </p:cNvPicPr>
          <p:nvPr/>
        </p:nvPicPr>
        <p:blipFill>
          <a:blip r:embed="rId3"/>
          <a:stretch>
            <a:fillRect/>
          </a:stretch>
        </p:blipFill>
        <p:spPr>
          <a:xfrm>
            <a:off x="1679941" y="1347220"/>
            <a:ext cx="8014322" cy="2185654"/>
          </a:xfrm>
          <a:prstGeom prst="rect">
            <a:avLst/>
          </a:prstGeom>
        </p:spPr>
      </p:pic>
    </p:spTree>
    <p:extLst>
      <p:ext uri="{BB962C8B-B14F-4D97-AF65-F5344CB8AC3E}">
        <p14:creationId xmlns:p14="http://schemas.microsoft.com/office/powerpoint/2010/main" val="3947829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B19AD86CDF2D4DBF9DAD694EFBC09D" ma:contentTypeVersion="7" ma:contentTypeDescription="Create a new document." ma:contentTypeScope="" ma:versionID="6423fc3df46fff0625ec86a02e55459f">
  <xsd:schema xmlns:xsd="http://www.w3.org/2001/XMLSchema" xmlns:xs="http://www.w3.org/2001/XMLSchema" xmlns:p="http://schemas.microsoft.com/office/2006/metadata/properties" xmlns:ns2="757826ba-dfa3-48aa-98b2-1e988427fee5" xmlns:ns3="e4770848-7955-4ec6-9f06-ace3904740ab" targetNamespace="http://schemas.microsoft.com/office/2006/metadata/properties" ma:root="true" ma:fieldsID="24cf96f43bac35fd0bad3b1a63bec25f" ns2:_="" ns3:_="">
    <xsd:import namespace="757826ba-dfa3-48aa-98b2-1e988427fee5"/>
    <xsd:import namespace="e4770848-7955-4ec6-9f06-ace3904740a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826ba-dfa3-48aa-98b2-1e988427f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4770848-7955-4ec6-9f06-ace3904740a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C316FA-151E-4EDB-9E09-98DAB3D0971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98E78E3-0A98-4D61-9B64-F38933067CC3}">
  <ds:schemaRefs>
    <ds:schemaRef ds:uri="757826ba-dfa3-48aa-98b2-1e988427fee5"/>
    <ds:schemaRef ds:uri="e4770848-7955-4ec6-9f06-ace3904740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C34D971-5E4A-4DCB-9925-F7DA6878D4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3603</TotalTime>
  <Words>2331</Words>
  <Application>Microsoft Office PowerPoint</Application>
  <PresentationFormat>Widescreen</PresentationFormat>
  <Paragraphs>254</Paragraphs>
  <Slides>24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Inter</vt:lpstr>
      <vt:lpstr>Lato</vt:lpstr>
      <vt:lpstr>Wingdings</vt:lpstr>
      <vt:lpstr>Office Theme</vt:lpstr>
      <vt:lpstr>PowerPoint Presentation</vt:lpstr>
      <vt:lpstr>Building a search and visualization system for real estate data from multiple sources</vt:lpstr>
      <vt:lpstr>PowerPoint Presentation</vt:lpstr>
      <vt:lpstr>Contents</vt:lpstr>
      <vt:lpstr>1. Introduction</vt:lpstr>
      <vt:lpstr>2. System Architecture Design</vt:lpstr>
      <vt:lpstr>3.1 Source data</vt:lpstr>
      <vt:lpstr>3.2 Data Collection</vt:lpstr>
      <vt:lpstr>3.3 Data Integration</vt:lpstr>
      <vt:lpstr>Data integration process</vt:lpstr>
      <vt:lpstr>Data Normalization: Address</vt:lpstr>
      <vt:lpstr>Data Normalization: Price</vt:lpstr>
      <vt:lpstr>Geocoding Address</vt:lpstr>
      <vt:lpstr>3.4 Transfer data to database</vt:lpstr>
      <vt:lpstr>3.5 Database</vt:lpstr>
      <vt:lpstr>4. Data visualization</vt:lpstr>
      <vt:lpstr>Data Visualization: Search Component </vt:lpstr>
      <vt:lpstr>Search Component</vt:lpstr>
      <vt:lpstr>Data visualization: Map Component</vt:lpstr>
      <vt:lpstr>Map visualization</vt:lpstr>
      <vt:lpstr>Heatmap visualization</vt:lpstr>
      <vt:lpstr>Visualization: Barchart</vt:lpstr>
      <vt:lpstr>5.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Dinh HuuDai</cp:lastModifiedBy>
  <cp:revision>163</cp:revision>
  <dcterms:created xsi:type="dcterms:W3CDTF">2021-05-28T04:32:29Z</dcterms:created>
  <dcterms:modified xsi:type="dcterms:W3CDTF">2024-07-19T13:29:35Z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0x010100ECB19AD86CDF2D4DBF9DAD694EFBC09D</vt:lpwstr>
  </property>
</Properties>
</file>